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7" r:id="rId8"/>
    <p:sldId id="265" r:id="rId9"/>
    <p:sldId id="266" r:id="rId10"/>
    <p:sldId id="269" r:id="rId11"/>
    <p:sldId id="257" r:id="rId12"/>
    <p:sldId id="259" r:id="rId13"/>
    <p:sldId id="268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CD0"/>
    <a:srgbClr val="D5FFDC"/>
    <a:srgbClr val="7CF8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25E5076-3810-47DD-B79F-674D7AD40C01}" styleName="Tmavý styl 1 – zvýraznění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Tmavý styl 1 – zvýraznění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5B5B29A-DD97-4DF9-8F79-7DAFB6C04EDA}" type="datetimeFigureOut">
              <a:rPr lang="cs-CZ" smtClean="0"/>
              <a:t>26.3.2018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7E8E8C4-80CB-4402-B9C6-3131D5FEBA5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pr.jihoceskyvenkov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204864"/>
            <a:ext cx="7772400" cy="2736304"/>
          </a:xfrm>
        </p:spPr>
        <p:txBody>
          <a:bodyPr/>
          <a:lstStyle/>
          <a:p>
            <a:r>
              <a:rPr lang="cs-CZ" sz="5400" u="sng" dirty="0" smtClean="0">
                <a:solidFill>
                  <a:schemeClr val="tx1"/>
                </a:solidFill>
              </a:rPr>
              <a:t>Marketingová strategie</a:t>
            </a:r>
            <a:r>
              <a:rPr lang="cs-CZ" sz="5400" dirty="0" smtClean="0">
                <a:solidFill>
                  <a:schemeClr val="tx1"/>
                </a:solidFill>
              </a:rPr>
              <a:t/>
            </a:r>
            <a:br>
              <a:rPr lang="cs-CZ" sz="5400" dirty="0" smtClean="0">
                <a:solidFill>
                  <a:schemeClr val="tx1"/>
                </a:solidFill>
              </a:rPr>
            </a:br>
            <a:r>
              <a:rPr lang="cs-CZ" sz="5400" dirty="0">
                <a:solidFill>
                  <a:schemeClr val="tx1"/>
                </a:solidFill>
              </a:rPr>
              <a:t/>
            </a:r>
            <a:br>
              <a:rPr lang="cs-CZ" sz="5400" dirty="0">
                <a:solidFill>
                  <a:schemeClr val="tx1"/>
                </a:solidFill>
              </a:rPr>
            </a:br>
            <a:r>
              <a:rPr lang="cs-CZ" sz="5400" dirty="0" smtClean="0">
                <a:solidFill>
                  <a:schemeClr val="tx1"/>
                </a:solidFill>
              </a:rPr>
              <a:t> Turistické oblasti </a:t>
            </a:r>
            <a:r>
              <a:rPr lang="cs-CZ" sz="5400" dirty="0" err="1" smtClean="0">
                <a:solidFill>
                  <a:schemeClr val="tx1"/>
                </a:solidFill>
              </a:rPr>
              <a:t>PodKletí</a:t>
            </a:r>
            <a:endParaRPr lang="cs-CZ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14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0515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Účast na veletrzích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Region Tour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(leden, Brno)</a:t>
            </a:r>
          </a:p>
          <a:p>
            <a:r>
              <a:rPr lang="cs-CZ" dirty="0" err="1" smtClean="0">
                <a:solidFill>
                  <a:schemeClr val="tx1"/>
                </a:solidFill>
              </a:rPr>
              <a:t>Holiday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World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(únor, Praha)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Veletrh tří zemí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(březen, Pasov)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TravelFest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(13. – 14. 4. 2018,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Výstaviště České Budějovice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599" y="1573733"/>
            <a:ext cx="45532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Akce v roce 2018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solidFill>
                  <a:schemeClr val="tx1"/>
                </a:solidFill>
              </a:rPr>
              <a:t>Piknik v zahradách - neděle v přírodní zahradě </a:t>
            </a:r>
            <a:br>
              <a:rPr lang="cs-CZ" sz="3000" dirty="0" smtClean="0">
                <a:solidFill>
                  <a:schemeClr val="tx1"/>
                </a:soli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(22.4., Chelčice, Den Země)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Vaříme, smažíme, pečeme v Pištíně (5.5., Pištín)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Slavnosti květů – </a:t>
            </a:r>
            <a:r>
              <a:rPr lang="cs-CZ" sz="3000" dirty="0" err="1" smtClean="0">
                <a:solidFill>
                  <a:schemeClr val="tx1"/>
                </a:solidFill>
              </a:rPr>
              <a:t>cykloakce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br>
              <a:rPr lang="cs-CZ" sz="3000" dirty="0" smtClean="0">
                <a:solidFill>
                  <a:schemeClr val="tx1"/>
                </a:soli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(5.5., mikroregion </a:t>
            </a:r>
            <a:r>
              <a:rPr lang="cs-CZ" sz="3000" dirty="0" err="1" smtClean="0">
                <a:solidFill>
                  <a:schemeClr val="tx1"/>
                </a:solidFill>
              </a:rPr>
              <a:t>Chelčicko</a:t>
            </a:r>
            <a:r>
              <a:rPr lang="cs-CZ" sz="3000" dirty="0" smtClean="0">
                <a:solidFill>
                  <a:schemeClr val="tx1"/>
                </a:solidFill>
              </a:rPr>
              <a:t>-Lhenický, </a:t>
            </a:r>
            <a:br>
              <a:rPr lang="cs-CZ" sz="3000" dirty="0" smtClean="0">
                <a:solidFill>
                  <a:schemeClr val="tx1"/>
                </a:soli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cíl v Pištíně)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Keltský slunovrat (červen, </a:t>
            </a:r>
            <a:r>
              <a:rPr lang="cs-CZ" sz="3000" dirty="0" err="1" smtClean="0">
                <a:solidFill>
                  <a:schemeClr val="tx1"/>
                </a:solidFill>
              </a:rPr>
              <a:t>Holašovický</a:t>
            </a:r>
            <a:r>
              <a:rPr lang="cs-CZ" sz="3000" dirty="0" smtClean="0">
                <a:solidFill>
                  <a:schemeClr val="tx1"/>
                </a:solidFill>
              </a:rPr>
              <a:t> </a:t>
            </a:r>
            <a:r>
              <a:rPr lang="cs-CZ" sz="3000" dirty="0" err="1" smtClean="0">
                <a:solidFill>
                  <a:schemeClr val="tx1"/>
                </a:solidFill>
              </a:rPr>
              <a:t>Stonehenge</a:t>
            </a:r>
            <a:r>
              <a:rPr lang="cs-CZ" sz="3000" dirty="0" smtClean="0">
                <a:solidFill>
                  <a:schemeClr val="tx1"/>
                </a:solidFill>
              </a:rPr>
              <a:t>) 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16. ročník Festival dechovek </a:t>
            </a:r>
            <a:br>
              <a:rPr lang="cs-CZ" sz="3000" dirty="0" smtClean="0">
                <a:solidFill>
                  <a:schemeClr val="tx1"/>
                </a:soli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v Jámě (13.-14.7, Mičovice) </a:t>
            </a:r>
          </a:p>
          <a:p>
            <a:r>
              <a:rPr lang="cs-CZ" sz="3000" dirty="0" smtClean="0">
                <a:solidFill>
                  <a:schemeClr val="tx1"/>
                </a:solidFill>
              </a:rPr>
              <a:t>21. ročník Selských slavností </a:t>
            </a:r>
            <a:br>
              <a:rPr lang="cs-CZ" sz="3000" dirty="0" smtClean="0">
                <a:solidFill>
                  <a:schemeClr val="tx1"/>
                </a:solidFill>
              </a:rPr>
            </a:br>
            <a:r>
              <a:rPr lang="cs-CZ" sz="3000" dirty="0" smtClean="0">
                <a:solidFill>
                  <a:schemeClr val="tx1"/>
                </a:solidFill>
              </a:rPr>
              <a:t>(20.-22.7, Holašovice)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17" b="100000" l="0" r="100000">
                        <a14:foregroundMark x1="56863" y1="60870" x2="56863" y2="60870"/>
                        <a14:foregroundMark x1="30009" y1="59130" x2="30009" y2="59130"/>
                        <a14:foregroundMark x1="34612" y1="64174" x2="34612" y2="64174"/>
                        <a14:foregroundMark x1="34186" y1="47304" x2="34186" y2="47304"/>
                        <a14:foregroundMark x1="39557" y1="52348" x2="39557" y2="52348"/>
                        <a14:foregroundMark x1="49872" y1="52348" x2="49872" y2="52348"/>
                        <a14:foregroundMark x1="60955" y1="46435" x2="60955" y2="46435"/>
                        <a14:foregroundMark x1="71697" y1="54087" x2="71697" y2="54087"/>
                        <a14:foregroundMark x1="77920" y1="54087" x2="77920" y2="54087"/>
                        <a14:foregroundMark x1="86957" y1="54957" x2="86957" y2="54957"/>
                        <a14:foregroundMark x1="93947" y1="57391" x2="93947" y2="57391"/>
                        <a14:foregroundMark x1="97272" y1="44870" x2="97272" y2="44870"/>
                        <a14:foregroundMark x1="30009" y1="82609" x2="30009" y2="82609"/>
                        <a14:foregroundMark x1="38704" y1="82609" x2="38704" y2="82609"/>
                        <a14:foregroundMark x1="46121" y1="81043" x2="46121" y2="81043"/>
                        <a14:foregroundMark x1="56863" y1="81913" x2="56863" y2="81913"/>
                        <a14:foregroundMark x1="66752" y1="91130" x2="66752" y2="91130"/>
                        <a14:foregroundMark x1="73743" y1="87826" x2="73743" y2="87826"/>
                        <a14:foregroundMark x1="77494" y1="65913" x2="77494" y2="65913"/>
                        <a14:backgroundMark x1="77494" y1="54087" x2="77494" y2="54087"/>
                        <a14:backgroundMark x1="35379" y1="83478" x2="35379" y2="834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509120"/>
            <a:ext cx="3575304" cy="1752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glow rad="127000">
              <a:schemeClr val="accent1"/>
            </a:glow>
            <a:outerShdw blurRad="184150" dist="241300" dir="11520000" sx="110000" sy="110000" algn="ctr">
              <a:srgbClr val="000000">
                <a:alpha val="18000"/>
              </a:srgbClr>
            </a:outerShdw>
            <a:softEdge rad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98037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07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akce v roce 2018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Boršovské </a:t>
            </a:r>
            <a:r>
              <a:rPr lang="cs-CZ" dirty="0">
                <a:solidFill>
                  <a:schemeClr val="tx1"/>
                </a:solidFill>
              </a:rPr>
              <a:t>Slavnosti těstovin + dožínky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(srpen, </a:t>
            </a:r>
            <a:r>
              <a:rPr lang="cs-CZ" dirty="0">
                <a:solidFill>
                  <a:schemeClr val="tx1"/>
                </a:solidFill>
              </a:rPr>
              <a:t>Boršov n. </a:t>
            </a:r>
            <a:r>
              <a:rPr lang="cs-CZ" dirty="0" err="1">
                <a:solidFill>
                  <a:schemeClr val="tx1"/>
                </a:solidFill>
              </a:rPr>
              <a:t>Vlt</a:t>
            </a:r>
            <a:r>
              <a:rPr lang="cs-CZ" dirty="0">
                <a:solidFill>
                  <a:schemeClr val="tx1"/>
                </a:solidFill>
              </a:rPr>
              <a:t>.)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Netolické dostihy (září, Kratochvíle)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Staročeské dožínky na Blatech </a:t>
            </a:r>
            <a:r>
              <a:rPr lang="cs-CZ" dirty="0" smtClean="0">
                <a:solidFill>
                  <a:schemeClr val="tx1"/>
                </a:solidFill>
              </a:rPr>
              <a:t>(8.9</a:t>
            </a:r>
            <a:r>
              <a:rPr lang="cs-CZ" dirty="0" smtClean="0">
                <a:solidFill>
                  <a:schemeClr val="tx1"/>
                </a:solidFill>
              </a:rPr>
              <a:t>., Sedlec)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Jarmark sv. Jiljí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(1.9</a:t>
            </a:r>
            <a:r>
              <a:rPr lang="cs-CZ" dirty="0" smtClean="0">
                <a:solidFill>
                  <a:schemeClr val="tx1"/>
                </a:solidFill>
              </a:rPr>
              <a:t>., Lhenice)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Medobraní     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(15.9., Olešník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20 let zápisu památky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do UNESCO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(19.9., Holašovice)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212976"/>
            <a:ext cx="4644516" cy="3096344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>
            <a:off x="3124027" y="368103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97951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Další akce v roce 2018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Slavnosti plodů – </a:t>
            </a:r>
            <a:r>
              <a:rPr lang="cs-CZ" dirty="0" err="1" smtClean="0">
                <a:solidFill>
                  <a:schemeClr val="tx1"/>
                </a:solidFill>
              </a:rPr>
              <a:t>cykloakce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(září, </a:t>
            </a:r>
            <a:r>
              <a:rPr lang="cs-CZ" dirty="0">
                <a:solidFill>
                  <a:schemeClr val="tx1"/>
                </a:solidFill>
              </a:rPr>
              <a:t>mikroregion </a:t>
            </a:r>
            <a:r>
              <a:rPr lang="cs-CZ" dirty="0" err="1">
                <a:solidFill>
                  <a:schemeClr val="tx1"/>
                </a:solidFill>
              </a:rPr>
              <a:t>Chelčicko</a:t>
            </a:r>
            <a:r>
              <a:rPr lang="cs-CZ" dirty="0">
                <a:solidFill>
                  <a:schemeClr val="tx1"/>
                </a:solidFill>
              </a:rPr>
              <a:t>-Lhenický) </a:t>
            </a:r>
          </a:p>
          <a:p>
            <a:r>
              <a:rPr lang="cs-CZ" b="1" dirty="0" smtClean="0">
                <a:solidFill>
                  <a:schemeClr val="tx1"/>
                </a:solidFill>
              </a:rPr>
              <a:t>Divadelní </a:t>
            </a:r>
            <a:r>
              <a:rPr lang="cs-CZ" b="1" dirty="0">
                <a:solidFill>
                  <a:schemeClr val="tx1"/>
                </a:solidFill>
              </a:rPr>
              <a:t>festival Jihočeský </a:t>
            </a:r>
            <a:r>
              <a:rPr lang="cs-CZ" b="1" dirty="0" err="1">
                <a:solidFill>
                  <a:schemeClr val="tx1"/>
                </a:solidFill>
              </a:rPr>
              <a:t>sTyl</a:t>
            </a:r>
            <a:r>
              <a:rPr lang="cs-CZ" b="1" dirty="0">
                <a:solidFill>
                  <a:schemeClr val="tx1"/>
                </a:solidFill>
              </a:rPr>
              <a:t> (1.-8.9., Netolice) </a:t>
            </a:r>
          </a:p>
          <a:p>
            <a:r>
              <a:rPr lang="cs-CZ" dirty="0">
                <a:solidFill>
                  <a:schemeClr val="tx1"/>
                </a:solidFill>
              </a:rPr>
              <a:t>Slavnosti plodů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(říjen, </a:t>
            </a:r>
            <a:r>
              <a:rPr lang="cs-CZ" dirty="0">
                <a:solidFill>
                  <a:schemeClr val="tx1"/>
                </a:solidFill>
              </a:rPr>
              <a:t>Mičovice) </a:t>
            </a:r>
          </a:p>
          <a:p>
            <a:r>
              <a:rPr lang="cs-CZ" dirty="0">
                <a:solidFill>
                  <a:schemeClr val="tx1"/>
                </a:solidFill>
              </a:rPr>
              <a:t>Pochod </a:t>
            </a:r>
            <a:r>
              <a:rPr lang="cs-CZ" dirty="0" err="1">
                <a:solidFill>
                  <a:schemeClr val="tx1"/>
                </a:solidFill>
              </a:rPr>
              <a:t>Fritschova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stezka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(říjen, </a:t>
            </a:r>
            <a:r>
              <a:rPr lang="cs-CZ" dirty="0">
                <a:solidFill>
                  <a:schemeClr val="tx1"/>
                </a:solidFill>
              </a:rPr>
              <a:t>Boršov n. </a:t>
            </a:r>
            <a:r>
              <a:rPr lang="cs-CZ" dirty="0" err="1">
                <a:solidFill>
                  <a:schemeClr val="tx1"/>
                </a:solidFill>
              </a:rPr>
              <a:t>Vlt</a:t>
            </a:r>
            <a:r>
              <a:rPr lang="cs-CZ" dirty="0">
                <a:solidFill>
                  <a:schemeClr val="tx1"/>
                </a:solidFill>
              </a:rPr>
              <a:t>.)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Adventní trhy 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(prosinec)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41655"/>
            <a:ext cx="5004048" cy="3336032"/>
          </a:xfrm>
          <a:prstGeom prst="rect">
            <a:avLst/>
          </a:prstGeom>
        </p:spPr>
      </p:pic>
      <p:sp>
        <p:nvSpPr>
          <p:cNvPr id="8" name="Šipka dolů 7"/>
          <p:cNvSpPr/>
          <p:nvPr/>
        </p:nvSpPr>
        <p:spPr>
          <a:xfrm>
            <a:off x="8388424" y="2348878"/>
            <a:ext cx="484632" cy="58995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Děkujeme za pozornost!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3200" dirty="0" smtClean="0">
                <a:solidFill>
                  <a:schemeClr val="tx1"/>
                </a:solidFill>
              </a:rPr>
              <a:t>A připojte se k naší</a:t>
            </a:r>
            <a:r>
              <a:rPr lang="cs-CZ" sz="3200" smtClean="0">
                <a:solidFill>
                  <a:schemeClr val="tx1"/>
                </a:solidFill>
              </a:rPr>
              <a:t/>
            </a:r>
            <a:br>
              <a:rPr lang="cs-CZ" sz="3200" smtClean="0">
                <a:solidFill>
                  <a:schemeClr val="tx1"/>
                </a:solidFill>
              </a:rPr>
            </a:br>
            <a:r>
              <a:rPr lang="cs-CZ" sz="3200" smtClean="0">
                <a:solidFill>
                  <a:schemeClr val="tx1"/>
                </a:solidFill>
              </a:rPr>
              <a:t>marketingové </a:t>
            </a:r>
            <a:r>
              <a:rPr lang="cs-CZ" sz="3200" dirty="0" smtClean="0">
                <a:solidFill>
                  <a:schemeClr val="tx1"/>
                </a:solidFill>
              </a:rPr>
              <a:t>strategii!</a:t>
            </a:r>
            <a:endParaRPr lang="cs-CZ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Pavel Kortus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  <a:hlinkClick r:id="rId2"/>
              </a:rPr>
              <a:t>pr.jihoceskyvenkov@gmail.com</a:t>
            </a:r>
            <a:r>
              <a:rPr lang="cs-CZ" dirty="0" smtClean="0">
                <a:solidFill>
                  <a:schemeClr val="tx1"/>
                </a:solidFill>
              </a:rPr>
              <a:t/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tel: 728 728 580</a:t>
            </a:r>
          </a:p>
          <a:p>
            <a:pPr marL="0" indent="0" algn="ctr">
              <a:buNone/>
            </a:pPr>
            <a:r>
              <a:rPr lang="cs-CZ" dirty="0" smtClean="0">
                <a:solidFill>
                  <a:schemeClr val="tx1"/>
                </a:solidFill>
              </a:rPr>
              <a:t>www.jihoceskyvenkov.cz</a:t>
            </a:r>
          </a:p>
        </p:txBody>
      </p:sp>
    </p:spTree>
    <p:extLst>
      <p:ext uri="{BB962C8B-B14F-4D97-AF65-F5344CB8AC3E}">
        <p14:creationId xmlns:p14="http://schemas.microsoft.com/office/powerpoint/2010/main" val="155954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506" y="4149080"/>
            <a:ext cx="2934841" cy="21635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58" y="54868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Vize </a:t>
            </a:r>
            <a:r>
              <a:rPr lang="it-IT" dirty="0" smtClean="0">
                <a:solidFill>
                  <a:schemeClr val="tx1"/>
                </a:solidFill>
              </a:rPr>
              <a:t>turistické oblasti PodKletí 2015-2020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5068243"/>
          </a:xfrm>
        </p:spPr>
        <p:txBody>
          <a:bodyPr>
            <a:normAutofit lnSpcReduction="10000"/>
          </a:bodyPr>
          <a:lstStyle/>
          <a:p>
            <a:r>
              <a:rPr lang="cs-CZ" sz="3200" dirty="0" smtClean="0">
                <a:solidFill>
                  <a:schemeClr val="tx1"/>
                </a:solidFill>
              </a:rPr>
              <a:t>Vybudovat komunikující destinaci a její management. 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Zviditelnit venkovskou oblast </a:t>
            </a:r>
            <a:r>
              <a:rPr lang="cs-CZ" sz="3200" dirty="0" err="1" smtClean="0">
                <a:solidFill>
                  <a:schemeClr val="tx1"/>
                </a:solidFill>
              </a:rPr>
              <a:t>PodKletí</a:t>
            </a:r>
            <a:r>
              <a:rPr lang="cs-CZ" sz="3200" dirty="0" smtClean="0">
                <a:solidFill>
                  <a:schemeClr val="tx1"/>
                </a:solidFill>
              </a:rPr>
              <a:t> jako destinaci pro rodinný cestovní ruch a příměstskou turistiku v krásné přírodě „Kleti na dohled“. </a:t>
            </a:r>
          </a:p>
          <a:p>
            <a:r>
              <a:rPr lang="cs-CZ" sz="3200" dirty="0" smtClean="0">
                <a:solidFill>
                  <a:schemeClr val="tx1"/>
                </a:solidFill>
              </a:rPr>
              <a:t>Nabídnout autentický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jihočeský venkov jako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místo pro dovolenou, </a:t>
            </a:r>
            <a:br>
              <a:rPr lang="cs-CZ" sz="3200" dirty="0" smtClean="0">
                <a:solidFill>
                  <a:schemeClr val="tx1"/>
                </a:solidFill>
              </a:rPr>
            </a:br>
            <a:r>
              <a:rPr lang="cs-CZ" sz="3200" dirty="0" smtClean="0">
                <a:solidFill>
                  <a:schemeClr val="tx1"/>
                </a:solidFill>
              </a:rPr>
              <a:t>výlety i zážitek.</a:t>
            </a:r>
            <a:endParaRPr lang="cs-CZ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46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188" y="332656"/>
            <a:ext cx="8229600" cy="97951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Cílové skupiny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Skupiny přátel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Školní výlety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Pracovní cesty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Rodiny s dětmi</a:t>
            </a:r>
          </a:p>
          <a:p>
            <a:r>
              <a:rPr lang="cs-CZ" dirty="0">
                <a:solidFill>
                  <a:schemeClr val="tx1"/>
                </a:solidFill>
              </a:rPr>
              <a:t>Páry</a:t>
            </a:r>
          </a:p>
          <a:p>
            <a:r>
              <a:rPr lang="cs-CZ" dirty="0">
                <a:solidFill>
                  <a:schemeClr val="tx1"/>
                </a:solidFill>
              </a:rPr>
              <a:t>Senioři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068960"/>
            <a:ext cx="7272808" cy="3642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944" y="332656"/>
            <a:ext cx="8229600" cy="907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Produktové linie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4565921" y="1340768"/>
            <a:ext cx="4038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Aktivní pohoda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Pohodový venkov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4041648" cy="4526280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Tradiční venkov</a:t>
            </a:r>
          </a:p>
          <a:p>
            <a:r>
              <a:rPr lang="cs-CZ" dirty="0">
                <a:solidFill>
                  <a:schemeClr val="tx1"/>
                </a:solidFill>
              </a:rPr>
              <a:t>Jezte a pijte na 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dirty="0">
                <a:solidFill>
                  <a:schemeClr val="tx1"/>
                </a:solidFill>
              </a:rPr>
              <a:t>jihočeském venkově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636912"/>
            <a:ext cx="543609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4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Komunikační kanály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lnSpcReduction="10000"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Webové stránky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err="1"/>
          </a:p>
          <a:p>
            <a:pPr marL="0" indent="0" algn="ctr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www. jihoceskyvenkov.cz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" y="1844824"/>
            <a:ext cx="9144000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3549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Komunikační kanály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80526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Facebook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b="1" u="sng" dirty="0" smtClean="0">
                <a:solidFill>
                  <a:schemeClr val="tx1"/>
                </a:solidFill>
              </a:rPr>
              <a:t>www.facebook.com/JihoceskyVenkovPodKleti/</a:t>
            </a:r>
            <a:endParaRPr lang="cs-CZ" b="1" u="sng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7" y="1556792"/>
            <a:ext cx="8839200" cy="4462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2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79512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Facebookové</a:t>
            </a:r>
            <a:r>
              <a:rPr lang="cs-CZ" dirty="0" smtClean="0">
                <a:solidFill>
                  <a:schemeClr val="tx1"/>
                </a:solidFill>
              </a:rPr>
              <a:t> kampaně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002008"/>
              </p:ext>
            </p:extLst>
          </p:nvPr>
        </p:nvGraphicFramePr>
        <p:xfrm>
          <a:off x="1475656" y="1700808"/>
          <a:ext cx="6272454" cy="442108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90818"/>
                <a:gridCol w="2090818"/>
                <a:gridCol w="2090818"/>
              </a:tblGrid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Partner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Počet zúčastněných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Dosah</a:t>
                      </a:r>
                      <a:endParaRPr lang="cs-CZ" dirty="0"/>
                    </a:p>
                  </a:txBody>
                  <a:tcPr anchor="ctr"/>
                </a:tc>
              </a:tr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Lhenická ovocná šťáva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321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21 tisíc</a:t>
                      </a:r>
                      <a:endParaRPr lang="cs-CZ" dirty="0"/>
                    </a:p>
                  </a:txBody>
                  <a:tcPr anchor="ctr"/>
                </a:tc>
              </a:tr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Zemcheba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333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 tisíc</a:t>
                      </a:r>
                      <a:endParaRPr lang="cs-CZ" dirty="0"/>
                    </a:p>
                  </a:txBody>
                  <a:tcPr anchor="ctr"/>
                </a:tc>
              </a:tr>
              <a:tr h="1105272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Hotel U Matěje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149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 tisíc</a:t>
                      </a:r>
                      <a:endParaRPr lang="cs-CZ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99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5496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Komunikační kanály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/>
          </a:bodyPr>
          <a:lstStyle/>
          <a:p>
            <a:pPr algn="ctr"/>
            <a:r>
              <a:rPr lang="cs-CZ" b="1" dirty="0" err="1" smtClean="0">
                <a:solidFill>
                  <a:schemeClr val="tx1"/>
                </a:solidFill>
              </a:rPr>
              <a:t>Instagram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 marL="0" indent="0" algn="ctr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b="1" u="sng" dirty="0" smtClean="0">
                <a:solidFill>
                  <a:schemeClr val="tx1"/>
                </a:solidFill>
              </a:rPr>
              <a:t>www.instagram.com/jihoceskyvenkov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799"/>
            <a:ext cx="8856984" cy="446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8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484784"/>
            <a:ext cx="5326956" cy="259228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07504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Komunikační kanály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>
                <a:solidFill>
                  <a:schemeClr val="tx1"/>
                </a:solidFill>
              </a:rPr>
              <a:t>Newsletter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err="1" smtClean="0">
                <a:solidFill>
                  <a:schemeClr val="tx1"/>
                </a:solidFill>
              </a:rPr>
              <a:t>YouTube</a:t>
            </a:r>
            <a:endParaRPr lang="cs-CZ" b="1" dirty="0" smtClean="0">
              <a:solidFill>
                <a:schemeClr val="tx1"/>
              </a:solidFill>
            </a:endParaRPr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343" y="4533040"/>
            <a:ext cx="493395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1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671</TotalTime>
  <Words>148</Words>
  <Application>Microsoft Office PowerPoint</Application>
  <PresentationFormat>Předvádění na obrazovce (4:3)</PresentationFormat>
  <Paragraphs>114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Exekutivní</vt:lpstr>
      <vt:lpstr>Marketingová strategie   Turistické oblasti PodKletí</vt:lpstr>
      <vt:lpstr>Vize turistické oblasti PodKletí 2015-2020 </vt:lpstr>
      <vt:lpstr>Cílové skupiny</vt:lpstr>
      <vt:lpstr>Produktové linie</vt:lpstr>
      <vt:lpstr>Komunikační kanály</vt:lpstr>
      <vt:lpstr>Komunikační kanály</vt:lpstr>
      <vt:lpstr>Facebookové kampaně</vt:lpstr>
      <vt:lpstr>Komunikační kanály</vt:lpstr>
      <vt:lpstr>Komunikační kanály</vt:lpstr>
      <vt:lpstr>Účast na veletrzích</vt:lpstr>
      <vt:lpstr>Akce v roce 2018</vt:lpstr>
      <vt:lpstr>Další akce v roce 2018</vt:lpstr>
      <vt:lpstr>Další akce v roce 2018</vt:lpstr>
      <vt:lpstr>Děkujeme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Kortus ml.</dc:creator>
  <cp:lastModifiedBy>Pavel Kortus ml.</cp:lastModifiedBy>
  <cp:revision>76</cp:revision>
  <dcterms:created xsi:type="dcterms:W3CDTF">2018-03-26T10:25:43Z</dcterms:created>
  <dcterms:modified xsi:type="dcterms:W3CDTF">2018-03-26T21:51:01Z</dcterms:modified>
</cp:coreProperties>
</file>