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20" r:id="rId1"/>
  </p:sldMasterIdLst>
  <p:sldIdLst>
    <p:sldId id="256" r:id="rId2"/>
    <p:sldId id="261" r:id="rId3"/>
    <p:sldId id="262" r:id="rId4"/>
    <p:sldId id="263" r:id="rId5"/>
    <p:sldId id="266" r:id="rId6"/>
    <p:sldId id="265" r:id="rId7"/>
    <p:sldId id="269" r:id="rId8"/>
    <p:sldId id="271" r:id="rId9"/>
    <p:sldId id="270" r:id="rId10"/>
    <p:sldId id="272" r:id="rId11"/>
    <p:sldId id="273" r:id="rId12"/>
    <p:sldId id="274" r:id="rId13"/>
    <p:sldId id="275" r:id="rId14"/>
    <p:sldId id="278" r:id="rId15"/>
    <p:sldId id="25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629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00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6833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44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7173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623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628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719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ite vi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97422"/>
          </a:xfrm>
          <a:prstGeom prst="rect">
            <a:avLst/>
          </a:prstGeom>
        </p:spPr>
      </p:pic>
      <p:sp>
        <p:nvSpPr>
          <p:cNvPr id="11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562901" y="6520259"/>
            <a:ext cx="828576" cy="2880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100">
                <a:ln>
                  <a:noFill/>
                </a:ln>
                <a:solidFill>
                  <a:srgbClr val="446A7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D5E45C7E-63B5-4AAE-B883-51C782FF651B}" type="slidenum">
              <a:rPr lang="de-DE" smtClean="0"/>
              <a:pPr/>
              <a:t>‹#›</a:t>
            </a:fld>
            <a:endParaRPr lang="de-DE" dirty="0"/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1581376" y="6525344"/>
            <a:ext cx="0" cy="332656"/>
          </a:xfrm>
          <a:prstGeom prst="line">
            <a:avLst/>
          </a:prstGeom>
          <a:ln>
            <a:solidFill>
              <a:srgbClr val="446A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592211" y="1052736"/>
            <a:ext cx="9803923" cy="936104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400" cap="all" baseline="0">
                <a:solidFill>
                  <a:srgbClr val="446A7B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de-DE" dirty="0"/>
              <a:t>Headline Side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Text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581376" y="1772817"/>
            <a:ext cx="9814757" cy="44104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400"/>
              </a:spcAft>
              <a:buNone/>
              <a:defRPr sz="1800">
                <a:latin typeface="Franklin Gothic Book" panose="020B0503020102020204" pitchFamily="34" charset="0"/>
              </a:defRPr>
            </a:lvl1pPr>
            <a:lvl2pPr marL="252000" indent="-252000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SzPct val="100000"/>
              <a:buFont typeface="Franklin Gothic Book" panose="020B0503020102020204" pitchFamily="34" charset="0"/>
              <a:buChar char="■"/>
              <a:defRPr sz="1800">
                <a:latin typeface="Franklin Gothic Book" panose="020B0503020102020204" pitchFamily="34" charset="0"/>
              </a:defRPr>
            </a:lvl2pPr>
            <a:lvl3pPr marL="504000" indent="-252000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Symbol" panose="05050102010706020507" pitchFamily="18" charset="2"/>
              <a:buChar char="-"/>
              <a:defRPr sz="1800">
                <a:latin typeface="Franklin Gothic Book" panose="020B0503020102020204" pitchFamily="34" charset="0"/>
              </a:defRPr>
            </a:lvl3pPr>
            <a:lvl4pPr marL="756000" indent="-252000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>
                <a:latin typeface="Franklin Gothic Book" panose="020B0503020102020204" pitchFamily="34" charset="0"/>
              </a:defRPr>
            </a:lvl4pPr>
            <a:lvl5pPr marL="972000" indent="-252000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775520" y="6523200"/>
            <a:ext cx="6955731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rgbClr val="446A7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/>
              <a:t>Cíl EÚS 2014–2020</a:t>
            </a:r>
            <a:endParaRPr lang="de-DE" dirty="0"/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2"/>
          </p:nvPr>
        </p:nvSpPr>
        <p:spPr>
          <a:xfrm>
            <a:off x="8976320" y="6523200"/>
            <a:ext cx="2419813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rgbClr val="446A7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4BD267FE-8D5F-440B-8112-4F7C803CA08F}" type="datetime1">
              <a:rPr lang="de-DE" smtClean="0"/>
              <a:pPr/>
              <a:t>27.03.2018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4104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504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47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706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765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29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495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23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371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371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  <p:sldLayoutId id="2147483933" r:id="rId13"/>
    <p:sldLayoutId id="2147483934" r:id="rId14"/>
    <p:sldLayoutId id="2147483935" r:id="rId15"/>
    <p:sldLayoutId id="2147483936" r:id="rId16"/>
    <p:sldLayoutId id="21474839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latoustezkou.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hyperlink" Target="http://www.goldsteig-wandern.de/" TargetMode="External"/><Relationship Id="rId7" Type="http://schemas.openxmlformats.org/officeDocument/2006/relationships/image" Target="../media/image17.png"/><Relationship Id="rId2" Type="http://schemas.openxmlformats.org/officeDocument/2006/relationships/hyperlink" Target="http://www.zlatoustezkou.cz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2.png"/><Relationship Id="rId9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85CDF1-9BF5-4275-B2B1-CC269B972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3323303"/>
            <a:ext cx="9763431" cy="2979173"/>
          </a:xfrm>
        </p:spPr>
        <p:txBody>
          <a:bodyPr>
            <a:noAutofit/>
          </a:bodyPr>
          <a:lstStyle/>
          <a:p>
            <a:pPr algn="ctr"/>
            <a:r>
              <a:rPr lang="cs-CZ" sz="8000"/>
              <a:t>ZLATÁ STEZKA</a:t>
            </a:r>
            <a:br>
              <a:rPr lang="cs-CZ" sz="8000" b="1"/>
            </a:br>
            <a:br>
              <a:rPr lang="cs-CZ" sz="800" b="1"/>
            </a:br>
            <a:r>
              <a:rPr lang="cs-CZ" sz="4800"/>
              <a:t>Síť turistických cest </a:t>
            </a:r>
            <a:br>
              <a:rPr lang="cs-CZ" sz="4800"/>
            </a:br>
            <a:r>
              <a:rPr lang="cs-CZ" sz="4800"/>
              <a:t>na „Zelené střeše Evropy“</a:t>
            </a:r>
            <a:endParaRPr lang="cs-CZ" sz="4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5834A3D-635B-434E-8C19-B1CD462D63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406" y="380892"/>
            <a:ext cx="2337606" cy="275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96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3D6B02-EE5D-4516-8FEF-25E91A4EE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92458"/>
            <a:ext cx="8911687" cy="51490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dirty="0"/>
              <a:t>ROZPOČET A ROZFÁZOVÁNÍ PROJEKTU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4288F-889B-44F8-B596-3AD547B26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0940" y="1331650"/>
            <a:ext cx="8915400" cy="4526306"/>
          </a:xfrm>
        </p:spPr>
        <p:txBody>
          <a:bodyPr>
            <a:normAutofit fontScale="25000" lnSpcReduction="20000"/>
          </a:bodyPr>
          <a:lstStyle/>
          <a:p>
            <a:pPr defTabSz="9144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rozpočet:	JCCR - 593 846 €</a:t>
            </a:r>
          </a:p>
          <a:p>
            <a:pPr marL="0" indent="0" defTabSz="914400">
              <a:lnSpc>
                <a:spcPct val="130000"/>
              </a:lnSpc>
              <a:spcBef>
                <a:spcPts val="0"/>
              </a:spcBef>
              <a:buNone/>
            </a:pP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		Plzeňský kraj - 288 889 € 						</a:t>
            </a:r>
            <a:r>
              <a:rPr lang="cs-CZ" sz="11200" dirty="0" err="1">
                <a:solidFill>
                  <a:schemeClr val="tx1"/>
                </a:solidFill>
                <a:latin typeface="Calibri" panose="020F0502020204030204" pitchFamily="34" charset="0"/>
              </a:rPr>
              <a:t>Tourismusverband</a:t>
            </a: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sz="11200" dirty="0" err="1">
                <a:solidFill>
                  <a:schemeClr val="tx1"/>
                </a:solidFill>
                <a:latin typeface="Calibri" panose="020F0502020204030204" pitchFamily="34" charset="0"/>
              </a:rPr>
              <a:t>Ostbayern</a:t>
            </a: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 - 668 600 €</a:t>
            </a:r>
          </a:p>
          <a:p>
            <a:pPr defTabSz="9144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rok 2016 </a:t>
            </a:r>
          </a:p>
          <a:p>
            <a:pPr marL="2971800" lvl="8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příprava projektu</a:t>
            </a:r>
          </a:p>
          <a:p>
            <a:pPr defTabSz="9144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rok 2017 </a:t>
            </a:r>
          </a:p>
          <a:p>
            <a:pPr marL="2971800" lvl="8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vznik vyhledávací studie </a:t>
            </a:r>
          </a:p>
          <a:p>
            <a:pPr marL="2971800" lvl="8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4 pracovní workshopy</a:t>
            </a:r>
          </a:p>
          <a:p>
            <a:pPr marL="2971800" lvl="8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prezentace ITEP Plzeň</a:t>
            </a:r>
          </a:p>
          <a:p>
            <a:pPr marL="2971800" lvl="8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1200" dirty="0" err="1">
                <a:solidFill>
                  <a:schemeClr val="tx1"/>
                </a:solidFill>
                <a:latin typeface="Calibri" panose="020F0502020204030204" pitchFamily="34" charset="0"/>
              </a:rPr>
              <a:t>videospot</a:t>
            </a: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 a </a:t>
            </a:r>
            <a:r>
              <a:rPr lang="cs-CZ" sz="11200" dirty="0" err="1">
                <a:solidFill>
                  <a:schemeClr val="tx1"/>
                </a:solidFill>
                <a:latin typeface="Calibri" panose="020F0502020204030204" pitchFamily="34" charset="0"/>
              </a:rPr>
              <a:t>videoprůběh</a:t>
            </a: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 trasy</a:t>
            </a:r>
          </a:p>
          <a:p>
            <a:pPr marL="2971800" lvl="8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1200" dirty="0">
                <a:solidFill>
                  <a:schemeClr val="tx1"/>
                </a:solidFill>
                <a:latin typeface="Calibri" panose="020F0502020204030204" pitchFamily="34" charset="0"/>
              </a:rPr>
              <a:t>výběrová řízení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730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965A5B-A955-420F-ABE6-B88DD3B7A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74703"/>
            <a:ext cx="8915400" cy="5708342"/>
          </a:xfrm>
        </p:spPr>
        <p:txBody>
          <a:bodyPr>
            <a:normAutofit/>
          </a:bodyPr>
          <a:lstStyle/>
          <a:p>
            <a:pPr defTabSz="9144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</a:rPr>
              <a:t>rok 2018 </a:t>
            </a:r>
          </a:p>
          <a:p>
            <a:pPr marL="2115000" lvl="4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</a:rPr>
              <a:t>vytvoření celkové přehledné mapy</a:t>
            </a:r>
          </a:p>
          <a:p>
            <a:pPr marL="2115000" lvl="4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</a:rPr>
              <a:t>vytvoření 5-ti mapových letáků</a:t>
            </a:r>
          </a:p>
          <a:p>
            <a:pPr marL="2115000" lvl="4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</a:rPr>
              <a:t>zajištění propagačních předmětů</a:t>
            </a:r>
          </a:p>
          <a:p>
            <a:pPr marL="2115000" lvl="4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</a:rPr>
              <a:t>proznačení pěších tras </a:t>
            </a:r>
          </a:p>
          <a:p>
            <a:pPr marL="2115000" lvl="4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</a:rPr>
              <a:t>realizace odpočívek a </a:t>
            </a:r>
            <a:r>
              <a:rPr lang="cs-CZ" sz="2800" dirty="0" err="1">
                <a:solidFill>
                  <a:schemeClr val="tx1"/>
                </a:solidFill>
                <a:latin typeface="Calibri" panose="020F0502020204030204" pitchFamily="34" charset="0"/>
              </a:rPr>
              <a:t>infotabulí</a:t>
            </a: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</a:rPr>
              <a:t> na trase</a:t>
            </a:r>
          </a:p>
          <a:p>
            <a:pPr marL="2115000" lvl="4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</a:rPr>
              <a:t>vytvoření nového webového portálu </a:t>
            </a: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  <a:hlinkClick r:id="rId2"/>
              </a:rPr>
              <a:t>www.zlatoustezkou.cz</a:t>
            </a:r>
            <a:endParaRPr lang="cs-CZ" sz="2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115000" lvl="4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</a:rPr>
              <a:t>vytvoření turistického průvodce</a:t>
            </a:r>
          </a:p>
          <a:p>
            <a:pPr marL="2115000" lvl="4" indent="-11430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800" dirty="0">
                <a:solidFill>
                  <a:schemeClr val="tx1"/>
                </a:solidFill>
                <a:latin typeface="Calibri" panose="020F0502020204030204" pitchFamily="34" charset="0"/>
              </a:rPr>
              <a:t>úvodní konference – 6. až 7. červen 2018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8669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84F7EE0-4AFA-4A79-BC1C-23DE917AF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0233" y="772357"/>
            <a:ext cx="8915400" cy="6570835"/>
          </a:xfrm>
        </p:spPr>
        <p:txBody>
          <a:bodyPr>
            <a:normAutofit fontScale="55000" lnSpcReduction="20000"/>
          </a:bodyPr>
          <a:lstStyle/>
          <a:p>
            <a:pPr defTabSz="9144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rok 2018 a první polovina roku 2019</a:t>
            </a:r>
          </a:p>
          <a:p>
            <a:pPr marL="1543500" lvl="4" indent="-5715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účast na veletrzích – </a:t>
            </a:r>
          </a:p>
          <a:p>
            <a:pPr marL="3086100" lvl="5" indent="-571500" defTabSz="914400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Mnichov - únor 2018 a 2019</a:t>
            </a:r>
          </a:p>
          <a:p>
            <a:pPr marL="3086100" lvl="5" indent="-571500" defTabSz="914400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Norimberk – únor 2018 a 2019</a:t>
            </a:r>
          </a:p>
          <a:p>
            <a:pPr marL="3086100" lvl="5" indent="-571500" defTabSz="914400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Erfurt – říjen 2018</a:t>
            </a:r>
          </a:p>
          <a:p>
            <a:pPr marL="3086100" lvl="5" indent="-571500" defTabSz="914400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Lipsko – listopad 2018</a:t>
            </a:r>
          </a:p>
          <a:p>
            <a:pPr marL="3086100" lvl="5" indent="-571500" defTabSz="914400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Stuttgart – leden 2019</a:t>
            </a:r>
          </a:p>
          <a:p>
            <a:pPr marL="1543500" lvl="4" indent="-5715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mediální kampaň v tištěných a elektronických médiích</a:t>
            </a:r>
          </a:p>
          <a:p>
            <a:pPr marL="1543500" lvl="4" indent="-5715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pořádání 4 lokálních eventů</a:t>
            </a:r>
          </a:p>
          <a:p>
            <a:pPr marL="1543500" lvl="4" indent="-5715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4900" dirty="0" err="1">
                <a:solidFill>
                  <a:schemeClr val="tx1"/>
                </a:solidFill>
                <a:latin typeface="Calibri" panose="020F0502020204030204" pitchFamily="34" charset="0"/>
              </a:rPr>
              <a:t>press</a:t>
            </a: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 a </a:t>
            </a:r>
            <a:r>
              <a:rPr lang="cs-CZ" sz="4900" dirty="0" err="1">
                <a:solidFill>
                  <a:schemeClr val="tx1"/>
                </a:solidFill>
                <a:latin typeface="Calibri" panose="020F0502020204030204" pitchFamily="34" charset="0"/>
              </a:rPr>
              <a:t>fam</a:t>
            </a: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sz="4900" dirty="0" err="1">
                <a:solidFill>
                  <a:schemeClr val="tx1"/>
                </a:solidFill>
                <a:latin typeface="Calibri" panose="020F0502020204030204" pitchFamily="34" charset="0"/>
              </a:rPr>
              <a:t>tripy</a:t>
            </a:r>
            <a:endParaRPr lang="cs-CZ" sz="49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defTabSz="9144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červen 2019</a:t>
            </a:r>
          </a:p>
          <a:p>
            <a:pPr marL="1543500" lvl="4" indent="-571500" defTabSz="914400">
              <a:lnSpc>
                <a:spcPct val="13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4900" dirty="0">
                <a:solidFill>
                  <a:schemeClr val="tx1"/>
                </a:solidFill>
                <a:latin typeface="Calibri" panose="020F0502020204030204" pitchFamily="34" charset="0"/>
              </a:rPr>
              <a:t>ukončení realizace projektu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4944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D612F8-CB3F-4AAD-96BA-1171015E9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8489"/>
            <a:ext cx="8911687" cy="495886"/>
          </a:xfrm>
        </p:spPr>
        <p:txBody>
          <a:bodyPr/>
          <a:lstStyle/>
          <a:p>
            <a:pPr algn="ctr"/>
            <a:r>
              <a:rPr lang="cs-CZ" sz="2500" dirty="0"/>
              <a:t>PŘEHLEDNÁ MAPA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5AD029-F5C9-49AA-964D-6B5AEC316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714375"/>
            <a:ext cx="8915400" cy="519684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informace o Zlaté stezce obecně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informace o hlavní trase a všech trasách propojovacích </a:t>
            </a:r>
            <a:b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přiváděcích na české straně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informace o Zelené střeše Evropy, Bavorském a Hornofalckém lese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celková přehledná mapa celé Zlaté stezky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ČJ a NJ verzi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1E5A194-E827-47F9-9E37-99BCB573442E}"/>
              </a:ext>
            </a:extLst>
          </p:cNvPr>
          <p:cNvPicPr/>
          <p:nvPr/>
        </p:nvPicPr>
        <p:blipFill rotWithShape="1">
          <a:blip r:embed="rId2"/>
          <a:srcRect l="81721" t="17166" r="132" b="13933"/>
          <a:stretch/>
        </p:blipFill>
        <p:spPr bwMode="auto">
          <a:xfrm>
            <a:off x="3027728" y="3543300"/>
            <a:ext cx="1755235" cy="30962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B311D0A-1DA3-4A3A-B1A4-35B6C5551E15}"/>
              </a:ext>
            </a:extLst>
          </p:cNvPr>
          <p:cNvPicPr/>
          <p:nvPr/>
        </p:nvPicPr>
        <p:blipFill rotWithShape="1">
          <a:blip r:embed="rId3"/>
          <a:srcRect l="-132" t="17167" r="81878" b="14402"/>
          <a:stretch/>
        </p:blipFill>
        <p:spPr bwMode="auto">
          <a:xfrm>
            <a:off x="4995782" y="3543300"/>
            <a:ext cx="1825537" cy="30962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C64D97-5C1C-4D76-B5B0-DD99FEED7E30}"/>
              </a:ext>
            </a:extLst>
          </p:cNvPr>
          <p:cNvPicPr/>
          <p:nvPr/>
        </p:nvPicPr>
        <p:blipFill rotWithShape="1">
          <a:blip r:embed="rId4"/>
          <a:srcRect l="81614" t="14108" r="529" b="17696"/>
          <a:stretch/>
        </p:blipFill>
        <p:spPr bwMode="auto">
          <a:xfrm>
            <a:off x="7955341" y="3543300"/>
            <a:ext cx="1728192" cy="30962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3549D02-DF7D-43B1-AF66-942A3A6F7759}"/>
              </a:ext>
            </a:extLst>
          </p:cNvPr>
          <p:cNvPicPr/>
          <p:nvPr/>
        </p:nvPicPr>
        <p:blipFill rotWithShape="1">
          <a:blip r:embed="rId5"/>
          <a:srcRect l="-132" t="18107" r="81745" b="13227"/>
          <a:stretch/>
        </p:blipFill>
        <p:spPr bwMode="auto">
          <a:xfrm>
            <a:off x="9896351" y="3543301"/>
            <a:ext cx="1728192" cy="30962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2845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D612F8-CB3F-4AAD-96BA-1171015E9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8489"/>
            <a:ext cx="8911687" cy="495886"/>
          </a:xfrm>
        </p:spPr>
        <p:txBody>
          <a:bodyPr/>
          <a:lstStyle/>
          <a:p>
            <a:pPr algn="ctr"/>
            <a:r>
              <a:rPr lang="cs-CZ" sz="2500" dirty="0"/>
              <a:t>MAPOVÉ LETÁKY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5AD029-F5C9-49AA-964D-6B5AEC316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714375"/>
            <a:ext cx="8915400" cy="5196847"/>
          </a:xfrm>
        </p:spPr>
        <p:txBody>
          <a:bodyPr/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celkem 5 druhů letáků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pouze jihočeská část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každý leták zaměřen na jinou část Zlaté stezky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popis jednotlivých atraktivit na dané trase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přehled infocenter na dané trase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mapa dané části stezky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ČJ a NJ verzi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DDE31D4-7713-42C4-B525-DFC240688064}"/>
              </a:ext>
            </a:extLst>
          </p:cNvPr>
          <p:cNvPicPr/>
          <p:nvPr/>
        </p:nvPicPr>
        <p:blipFill rotWithShape="1">
          <a:blip r:embed="rId2"/>
          <a:srcRect l="83466" t="30100" r="397" b="5232"/>
          <a:stretch/>
        </p:blipFill>
        <p:spPr bwMode="auto">
          <a:xfrm>
            <a:off x="2141914" y="3848099"/>
            <a:ext cx="1581234" cy="27757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F76D43D-F950-4E32-A7AE-5356B1CDCE2C}"/>
              </a:ext>
            </a:extLst>
          </p:cNvPr>
          <p:cNvPicPr/>
          <p:nvPr/>
        </p:nvPicPr>
        <p:blipFill rotWithShape="1">
          <a:blip r:embed="rId3"/>
          <a:srcRect l="83333" t="16696" r="264" b="18166"/>
          <a:stretch/>
        </p:blipFill>
        <p:spPr bwMode="auto">
          <a:xfrm>
            <a:off x="4119739" y="3848099"/>
            <a:ext cx="1581233" cy="27757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80FA95E-FF3A-4E7A-B719-D773064B10BB}"/>
              </a:ext>
            </a:extLst>
          </p:cNvPr>
          <p:cNvPicPr/>
          <p:nvPr/>
        </p:nvPicPr>
        <p:blipFill rotWithShape="1">
          <a:blip r:embed="rId4"/>
          <a:srcRect l="83333" t="15050" r="397" b="19812"/>
          <a:stretch/>
        </p:blipFill>
        <p:spPr bwMode="auto">
          <a:xfrm>
            <a:off x="6133150" y="3848099"/>
            <a:ext cx="1581234" cy="27914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808D852-6BCE-478E-82B8-DFAE40846744}"/>
              </a:ext>
            </a:extLst>
          </p:cNvPr>
          <p:cNvPicPr/>
          <p:nvPr/>
        </p:nvPicPr>
        <p:blipFill rotWithShape="1">
          <a:blip r:embed="rId5"/>
          <a:srcRect l="83466" t="29864" b="5233"/>
          <a:stretch/>
        </p:blipFill>
        <p:spPr bwMode="auto">
          <a:xfrm>
            <a:off x="8110973" y="3848099"/>
            <a:ext cx="1581233" cy="27757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48E3413-D6BA-485F-AC7A-8E71C274E0B9}"/>
              </a:ext>
            </a:extLst>
          </p:cNvPr>
          <p:cNvPicPr/>
          <p:nvPr/>
        </p:nvPicPr>
        <p:blipFill rotWithShape="1">
          <a:blip r:embed="rId6"/>
          <a:srcRect l="83202" t="29865" r="396" b="5232"/>
          <a:stretch/>
        </p:blipFill>
        <p:spPr bwMode="auto">
          <a:xfrm>
            <a:off x="10080917" y="3848099"/>
            <a:ext cx="1553265" cy="27914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3149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85CDF1-9BF5-4275-B2B1-CC269B972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6657" y="327271"/>
            <a:ext cx="7661430" cy="5413834"/>
          </a:xfrm>
        </p:spPr>
        <p:txBody>
          <a:bodyPr>
            <a:noAutofit/>
          </a:bodyPr>
          <a:lstStyle/>
          <a:p>
            <a:pPr algn="ctr"/>
            <a:r>
              <a:rPr lang="cs-CZ" sz="4000" dirty="0"/>
              <a:t>DĚKUJEME ZA POZORNOST</a:t>
            </a:r>
            <a:br>
              <a:rPr lang="cs-CZ" sz="4000" dirty="0"/>
            </a:br>
            <a:br>
              <a:rPr lang="cs-CZ" sz="4000" dirty="0"/>
            </a:br>
            <a:r>
              <a:rPr lang="cs-CZ" sz="2800" dirty="0"/>
              <a:t>Eva Borsányi</a:t>
            </a:r>
            <a:br>
              <a:rPr lang="cs-CZ" sz="2800" dirty="0"/>
            </a:br>
            <a:r>
              <a:rPr lang="cs-CZ" sz="2800" dirty="0"/>
              <a:t>Milada Pixová Hodná</a:t>
            </a:r>
            <a:br>
              <a:rPr lang="cs-CZ" sz="2800" dirty="0"/>
            </a:br>
            <a:br>
              <a:rPr lang="cs-CZ" sz="2800" dirty="0"/>
            </a:br>
            <a:r>
              <a:rPr lang="cs-CZ" sz="2800" dirty="0">
                <a:hlinkClick r:id="rId2"/>
              </a:rPr>
              <a:t>www.zlatoustezkou.cz</a:t>
            </a:r>
            <a:br>
              <a:rPr lang="cs-CZ" sz="2800" dirty="0"/>
            </a:br>
            <a:r>
              <a:rPr lang="cs-CZ" sz="2800" dirty="0">
                <a:hlinkClick r:id="rId3"/>
              </a:rPr>
              <a:t>www.goldsteig-wandern.de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5F65D0F-02F7-4D8D-94F7-5367435C9C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753351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5834A3D-635B-434E-8C19-B1CD462D63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087" y="460620"/>
            <a:ext cx="2337606" cy="275052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E8ADE71-4CA6-4E87-9D4D-64517FCAC0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462" y="5196485"/>
            <a:ext cx="1179240" cy="66641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940132E-3A42-4AB4-935D-760F60E779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453" y="5196485"/>
            <a:ext cx="2463671" cy="66641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01D09EA-DCF7-4D3E-878E-054BBD2008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790" y="5196485"/>
            <a:ext cx="2400237" cy="66641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BB70A95-E62A-449E-A0B8-EC7BB701F6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2462" y="5961354"/>
            <a:ext cx="2962244" cy="78429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BA57DF7-613A-4158-8C58-02A7E891BB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7372" y="5956027"/>
            <a:ext cx="3247655" cy="78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2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88A342-5AAB-4CB8-83B2-146A0B0B9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58761"/>
            <a:ext cx="8911687" cy="658762"/>
          </a:xfrm>
        </p:spPr>
        <p:txBody>
          <a:bodyPr>
            <a:normAutofit/>
          </a:bodyPr>
          <a:lstStyle/>
          <a:p>
            <a:pPr algn="ctr"/>
            <a:r>
              <a:rPr lang="cs-CZ" sz="2800" dirty="0"/>
              <a:t>ZÁKLADNÍ INFORMACE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E9D591-B57E-482D-A38A-9BE8FE23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33832"/>
            <a:ext cx="8915400" cy="4377390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prstClr val="black"/>
                </a:solidFill>
                <a:latin typeface="Calibri"/>
              </a:rPr>
              <a:t>propojení ,,</a:t>
            </a:r>
            <a:r>
              <a:rPr lang="cs-CZ" sz="2800" dirty="0" err="1">
                <a:solidFill>
                  <a:prstClr val="black"/>
                </a:solidFill>
                <a:latin typeface="Calibri"/>
              </a:rPr>
              <a:t>Goldsteig</a:t>
            </a:r>
            <a:r>
              <a:rPr lang="cs-CZ" sz="2800" dirty="0">
                <a:solidFill>
                  <a:prstClr val="black"/>
                </a:solidFill>
                <a:latin typeface="Calibri"/>
              </a:rPr>
              <a:t>“ na německé straně a Zlaté stezky </a:t>
            </a:r>
            <a:br>
              <a:rPr lang="cs-CZ" sz="2800" dirty="0">
                <a:solidFill>
                  <a:prstClr val="black"/>
                </a:solidFill>
                <a:latin typeface="Calibri"/>
              </a:rPr>
            </a:br>
            <a:r>
              <a:rPr lang="cs-CZ" sz="2800" dirty="0">
                <a:solidFill>
                  <a:prstClr val="black"/>
                </a:solidFill>
                <a:latin typeface="Calibri"/>
              </a:rPr>
              <a:t>na české straně</a:t>
            </a:r>
          </a:p>
          <a:p>
            <a:pPr lvl="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prstClr val="black"/>
                </a:solidFill>
                <a:latin typeface="Calibri"/>
              </a:rPr>
              <a:t>Jihočeský kraj, Plzeňský kraj, Východní Bavorsko</a:t>
            </a:r>
          </a:p>
          <a:p>
            <a:pPr lvl="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prstClr val="black"/>
                </a:solidFill>
                <a:latin typeface="Calibri"/>
              </a:rPr>
              <a:t>na území Jihočeského a Plzeňského kraje v délce </a:t>
            </a:r>
            <a:br>
              <a:rPr lang="cs-CZ" sz="2800" dirty="0">
                <a:solidFill>
                  <a:prstClr val="black"/>
                </a:solidFill>
                <a:latin typeface="Calibri"/>
              </a:rPr>
            </a:br>
            <a:r>
              <a:rPr lang="cs-CZ" sz="2800" dirty="0">
                <a:solidFill>
                  <a:prstClr val="black"/>
                </a:solidFill>
                <a:latin typeface="Calibri"/>
              </a:rPr>
              <a:t>přes 600 km celkem</a:t>
            </a:r>
          </a:p>
          <a:p>
            <a:pPr lvl="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prstClr val="black"/>
                </a:solidFill>
                <a:latin typeface="Calibri"/>
              </a:rPr>
              <a:t>jihočeská část navazuje na plzeňskou větev v Kašperských horách</a:t>
            </a:r>
          </a:p>
          <a:p>
            <a:pPr lvl="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prstClr val="black"/>
                </a:solidFill>
                <a:latin typeface="Calibri"/>
              </a:rPr>
              <a:t>celkem 10 propojovacích tras na bavorskou stranu Zlaté stezky a 2 trasy přiváděcí</a:t>
            </a:r>
          </a:p>
          <a:p>
            <a:pPr lvl="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prstClr val="black"/>
                </a:solidFill>
                <a:latin typeface="Calibri"/>
              </a:rPr>
              <a:t>propojuje významné turistické cíle a atraktivity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7263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B0C05-144B-44A7-AEE5-14C74BD18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0890"/>
            <a:ext cx="8911687" cy="516194"/>
          </a:xfrm>
        </p:spPr>
        <p:txBody>
          <a:bodyPr>
            <a:noAutofit/>
          </a:bodyPr>
          <a:lstStyle/>
          <a:p>
            <a:pPr algn="ctr"/>
            <a:r>
              <a:rPr lang="cs-CZ" sz="2800" dirty="0"/>
              <a:t>VEDENÍ ZLATÉ STEZKY V JIHOČESKÉM KRAJI</a:t>
            </a:r>
          </a:p>
        </p:txBody>
      </p:sp>
      <p:pic>
        <p:nvPicPr>
          <p:cNvPr id="4" name="Zástupný symbol pro obsah 3" descr="C:\Users\R\Desktop\hlavní_mapa.jpg">
            <a:extLst>
              <a:ext uri="{FF2B5EF4-FFF2-40B4-BE49-F238E27FC236}">
                <a16:creationId xmlns:a16="http://schemas.microsoft.com/office/drawing/2014/main" id="{FEAB20A9-F1A3-41F6-93BB-01DD3A43A8C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704" y="757084"/>
            <a:ext cx="8691715" cy="58600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1545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CC916C-7286-4178-9731-A98C45BF6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62232"/>
            <a:ext cx="8911687" cy="585020"/>
          </a:xfrm>
        </p:spPr>
        <p:txBody>
          <a:bodyPr>
            <a:normAutofit/>
          </a:bodyPr>
          <a:lstStyle/>
          <a:p>
            <a:pPr algn="ctr"/>
            <a:r>
              <a:rPr lang="cs-CZ" sz="2800" dirty="0"/>
              <a:t>VEDENÍ ZLATÉ STEZKY V PLZEŇSKÉM KRAJI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5453D4A-F6CC-4B53-BEAF-718E0D5E2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877" y="668594"/>
            <a:ext cx="5751870" cy="602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18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642B1BF-86A0-4CCE-A943-6DB0EF958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E45C7E-63B5-4AAE-B883-51C782FF651B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E8F21AE-6C71-4822-87D8-CB4334AC8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8158" y="764704"/>
            <a:ext cx="7352942" cy="432048"/>
          </a:xfrm>
        </p:spPr>
        <p:txBody>
          <a:bodyPr/>
          <a:lstStyle/>
          <a:p>
            <a:r>
              <a:rPr lang="cs-CZ" dirty="0"/>
              <a:t>Celková přehledná mapa zlaté stezky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D209BE-06A2-4508-BC76-38B5E40F7B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913351-B2A1-4EB5-9EE6-C817D3FA4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Cíl EÚS 2014–2020</a:t>
            </a:r>
            <a:endParaRPr lang="de-DE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A135C10-C6B1-4CB5-977C-653D370D5BD8}"/>
              </a:ext>
            </a:extLst>
          </p:cNvPr>
          <p:cNvPicPr/>
          <p:nvPr/>
        </p:nvPicPr>
        <p:blipFill rotWithShape="1">
          <a:blip r:embed="rId2"/>
          <a:srcRect l="26650" t="10511" r="26907" b="23372"/>
          <a:stretch/>
        </p:blipFill>
        <p:spPr bwMode="auto">
          <a:xfrm>
            <a:off x="1" y="1"/>
            <a:ext cx="12192000" cy="6857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itel 9">
            <a:extLst>
              <a:ext uri="{FF2B5EF4-FFF2-40B4-BE49-F238E27FC236}">
                <a16:creationId xmlns:a16="http://schemas.microsoft.com/office/drawing/2014/main" id="{C4A491C3-BA8F-492F-96A9-50FE56FDE76F}"/>
              </a:ext>
            </a:extLst>
          </p:cNvPr>
          <p:cNvSpPr txBox="1">
            <a:spLocks/>
          </p:cNvSpPr>
          <p:nvPr/>
        </p:nvSpPr>
        <p:spPr>
          <a:xfrm>
            <a:off x="5807968" y="218594"/>
            <a:ext cx="4263132" cy="749072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 cap="all" baseline="0">
                <a:solidFill>
                  <a:srgbClr val="446A7B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Celková přehledná mapa</a:t>
            </a:r>
          </a:p>
          <a:p>
            <a:pPr algn="ctr">
              <a:defRPr/>
            </a:pP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 zlaté stezky</a:t>
            </a:r>
            <a:endParaRPr lang="de-DE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7826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B74D0D-E638-416D-A7E8-22997076C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33C215-5918-4789-88CE-80DC0B9F2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C:\Users\R\Desktop\hlavní_mapa.jpg">
            <a:extLst>
              <a:ext uri="{FF2B5EF4-FFF2-40B4-BE49-F238E27FC236}">
                <a16:creationId xmlns:a16="http://schemas.microsoft.com/office/drawing/2014/main" id="{1D5F1DA3-D8CA-4984-98EE-0659D8AA503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5F842A72-3E66-4D11-A3E1-D59ADA25D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554036"/>
              </p:ext>
            </p:extLst>
          </p:nvPr>
        </p:nvGraphicFramePr>
        <p:xfrm>
          <a:off x="5883081" y="79899"/>
          <a:ext cx="6226061" cy="2539002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12700" dir="5400000" algn="ctr" rotWithShape="0">
                    <a:srgbClr val="000000">
                      <a:alpha val="43137"/>
                    </a:srgbClr>
                  </a:outerShdw>
                </a:effectLst>
              </a:tblPr>
              <a:tblGrid>
                <a:gridCol w="557259">
                  <a:extLst>
                    <a:ext uri="{9D8B030D-6E8A-4147-A177-3AD203B41FA5}">
                      <a16:colId xmlns:a16="http://schemas.microsoft.com/office/drawing/2014/main" val="1907350019"/>
                    </a:ext>
                  </a:extLst>
                </a:gridCol>
                <a:gridCol w="1393147">
                  <a:extLst>
                    <a:ext uri="{9D8B030D-6E8A-4147-A177-3AD203B41FA5}">
                      <a16:colId xmlns:a16="http://schemas.microsoft.com/office/drawing/2014/main" val="3884617107"/>
                    </a:ext>
                  </a:extLst>
                </a:gridCol>
                <a:gridCol w="1350045">
                  <a:extLst>
                    <a:ext uri="{9D8B030D-6E8A-4147-A177-3AD203B41FA5}">
                      <a16:colId xmlns:a16="http://schemas.microsoft.com/office/drawing/2014/main" val="2693606125"/>
                    </a:ext>
                  </a:extLst>
                </a:gridCol>
                <a:gridCol w="1114518">
                  <a:extLst>
                    <a:ext uri="{9D8B030D-6E8A-4147-A177-3AD203B41FA5}">
                      <a16:colId xmlns:a16="http://schemas.microsoft.com/office/drawing/2014/main" val="1732631822"/>
                    </a:ext>
                  </a:extLst>
                </a:gridCol>
                <a:gridCol w="487602">
                  <a:extLst>
                    <a:ext uri="{9D8B030D-6E8A-4147-A177-3AD203B41FA5}">
                      <a16:colId xmlns:a16="http://schemas.microsoft.com/office/drawing/2014/main" val="1196018078"/>
                    </a:ext>
                  </a:extLst>
                </a:gridCol>
                <a:gridCol w="523593">
                  <a:extLst>
                    <a:ext uri="{9D8B030D-6E8A-4147-A177-3AD203B41FA5}">
                      <a16:colId xmlns:a16="http://schemas.microsoft.com/office/drawing/2014/main" val="1702697115"/>
                    </a:ext>
                  </a:extLst>
                </a:gridCol>
                <a:gridCol w="799897">
                  <a:extLst>
                    <a:ext uri="{9D8B030D-6E8A-4147-A177-3AD203B41FA5}">
                      <a16:colId xmlns:a16="http://schemas.microsoft.com/office/drawing/2014/main" val="1732738962"/>
                    </a:ext>
                  </a:extLst>
                </a:gridCol>
              </a:tblGrid>
              <a:tr h="591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Trasa č.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Typ trasy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Výchozí bod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Koncový bod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Délka (km)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Počet etap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Počet nástupních míst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761609"/>
                  </a:ext>
                </a:extLst>
              </a:tr>
              <a:tr h="1958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hlavní trasa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České Žleby hr. př.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Kašperské Hory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472214"/>
                  </a:ext>
                </a:extLst>
              </a:tr>
              <a:tr h="3596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propojovací trasa č. 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Kašperské</a:t>
                      </a:r>
                      <a:r>
                        <a:rPr lang="cs-CZ" sz="11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Hory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Bučina hr. př.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880252"/>
                  </a:ext>
                </a:extLst>
              </a:tr>
              <a:tr h="2050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propojovací trasa č. 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Vimperk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Přední kopec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936458"/>
                  </a:ext>
                </a:extLst>
              </a:tr>
              <a:tr h="1958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propojovací trasa č. 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Prachatice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Nové Údolí </a:t>
                      </a:r>
                      <a:r>
                        <a:rPr lang="cs-CZ" sz="11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hr. př.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48,8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32482"/>
                  </a:ext>
                </a:extLst>
              </a:tr>
              <a:tr h="3729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propojovací trasa č. 4*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Prachatice (Černý Kříž)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Trojmezí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15,7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131081"/>
                  </a:ext>
                </a:extLst>
              </a:tr>
              <a:tr h="2050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přiváděcí trasa č. 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České Budějovice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Prachatice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429979"/>
                  </a:ext>
                </a:extLst>
              </a:tr>
              <a:tr h="1958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přiváděcí trasa č. 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Strakonice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Vimperk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599817"/>
                  </a:ext>
                </a:extLst>
              </a:tr>
              <a:tr h="205015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788710"/>
                  </a:ext>
                </a:extLst>
              </a:tr>
            </a:tbl>
          </a:graphicData>
        </a:graphic>
      </p:graphicFrame>
      <p:sp>
        <p:nvSpPr>
          <p:cNvPr id="7" name="Textplatzhalter 8">
            <a:extLst>
              <a:ext uri="{FF2B5EF4-FFF2-40B4-BE49-F238E27FC236}">
                <a16:creationId xmlns:a16="http://schemas.microsoft.com/office/drawing/2014/main" id="{FA968353-6F2A-4B2D-964D-871336E88CEB}"/>
              </a:ext>
            </a:extLst>
          </p:cNvPr>
          <p:cNvSpPr txBox="1">
            <a:spLocks/>
          </p:cNvSpPr>
          <p:nvPr/>
        </p:nvSpPr>
        <p:spPr>
          <a:xfrm>
            <a:off x="7065217" y="5274642"/>
            <a:ext cx="3861787" cy="739979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25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SzPct val="100000"/>
              <a:buFont typeface="Franklin Gothic Book" panose="020B0503020102020204" pitchFamily="34" charset="0"/>
              <a:buChar char="■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504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756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7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Celkem 7 tras o celkové délce 310 km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Trasy členěny celkem na 21 etap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CCA75CF5-400B-49CD-ADF1-E9F07744D68B}"/>
              </a:ext>
            </a:extLst>
          </p:cNvPr>
          <p:cNvSpPr txBox="1">
            <a:spLocks/>
          </p:cNvSpPr>
          <p:nvPr/>
        </p:nvSpPr>
        <p:spPr>
          <a:xfrm>
            <a:off x="186432" y="205816"/>
            <a:ext cx="5193436" cy="31802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25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SzPct val="100000"/>
              <a:buFont typeface="Franklin Gothic Book" panose="020B0503020102020204" pitchFamily="34" charset="0"/>
              <a:buChar char="■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504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756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7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</a:rPr>
              <a:t>TRASY ZLATÉ STEZKY V JIHOČESKÉM KRAJI</a:t>
            </a:r>
          </a:p>
        </p:txBody>
      </p:sp>
    </p:spTree>
    <p:extLst>
      <p:ext uri="{BB962C8B-B14F-4D97-AF65-F5344CB8AC3E}">
        <p14:creationId xmlns:p14="http://schemas.microsoft.com/office/powerpoint/2010/main" val="3565449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B74D0D-E638-416D-A7E8-22997076C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33C215-5918-4789-88CE-80DC0B9F2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C:\Users\R\Desktop\hlavní_mapa.jpg">
            <a:extLst>
              <a:ext uri="{FF2B5EF4-FFF2-40B4-BE49-F238E27FC236}">
                <a16:creationId xmlns:a16="http://schemas.microsoft.com/office/drawing/2014/main" id="{1D5F1DA3-D8CA-4984-98EE-0659D8AA503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platzhalter 8">
            <a:extLst>
              <a:ext uri="{FF2B5EF4-FFF2-40B4-BE49-F238E27FC236}">
                <a16:creationId xmlns:a16="http://schemas.microsoft.com/office/drawing/2014/main" id="{CCA75CF5-400B-49CD-ADF1-E9F07744D68B}"/>
              </a:ext>
            </a:extLst>
          </p:cNvPr>
          <p:cNvSpPr txBox="1">
            <a:spLocks/>
          </p:cNvSpPr>
          <p:nvPr/>
        </p:nvSpPr>
        <p:spPr>
          <a:xfrm>
            <a:off x="683581" y="205816"/>
            <a:ext cx="3604334" cy="335722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25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SzPct val="100000"/>
              <a:buFont typeface="Franklin Gothic Book" panose="020B0503020102020204" pitchFamily="34" charset="0"/>
              <a:buChar char="■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504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756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7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HLAVNÍ TRASA ZLATÉ STEZKY 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C5B67F02-B831-4706-8310-AB308363F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944425"/>
              </p:ext>
            </p:extLst>
          </p:nvPr>
        </p:nvGraphicFramePr>
        <p:xfrm>
          <a:off x="6706727" y="120518"/>
          <a:ext cx="5352108" cy="1652519"/>
        </p:xfrm>
        <a:graphic>
          <a:graphicData uri="http://schemas.openxmlformats.org/drawingml/2006/table">
            <a:tbl>
              <a:tblPr firstRow="1" firstCol="1" bandRow="1"/>
              <a:tblGrid>
                <a:gridCol w="627286">
                  <a:extLst>
                    <a:ext uri="{9D8B030D-6E8A-4147-A177-3AD203B41FA5}">
                      <a16:colId xmlns:a16="http://schemas.microsoft.com/office/drawing/2014/main" val="75226873"/>
                    </a:ext>
                  </a:extLst>
                </a:gridCol>
                <a:gridCol w="1172914">
                  <a:extLst>
                    <a:ext uri="{9D8B030D-6E8A-4147-A177-3AD203B41FA5}">
                      <a16:colId xmlns:a16="http://schemas.microsoft.com/office/drawing/2014/main" val="358404390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059003519"/>
                    </a:ext>
                  </a:extLst>
                </a:gridCol>
                <a:gridCol w="1751708">
                  <a:extLst>
                    <a:ext uri="{9D8B030D-6E8A-4147-A177-3AD203B41FA5}">
                      <a16:colId xmlns:a16="http://schemas.microsoft.com/office/drawing/2014/main" val="408123445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290536683"/>
                    </a:ext>
                  </a:extLst>
                </a:gridCol>
              </a:tblGrid>
              <a:tr h="2634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 č.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Výchozí bod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Koncový bod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Průchozí body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Délka (km)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0916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České Žleby hr. př.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Volary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České Žleby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15,1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0224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Volary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Prachatice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Křišťanovice, </a:t>
                      </a:r>
                      <a:r>
                        <a:rPr lang="cs-CZ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Albrechtovice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17,3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1180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Prachatice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Husinec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3586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Husinec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Vimperk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Chlumany, Lštění, Svatá Maří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3529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Vimperk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Stachy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Zdíkov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11,5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327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Stachy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Kašperské Hory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Úbislav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16,1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1960"/>
                  </a:ext>
                </a:extLst>
              </a:tr>
              <a:tr h="190500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92262"/>
                  </a:ext>
                </a:extLst>
              </a:tr>
            </a:tbl>
          </a:graphicData>
        </a:graphic>
      </p:graphicFrame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2549B9C4-B267-4812-8B4D-F712CCE62C27}"/>
              </a:ext>
            </a:extLst>
          </p:cNvPr>
          <p:cNvSpPr txBox="1">
            <a:spLocks/>
          </p:cNvSpPr>
          <p:nvPr/>
        </p:nvSpPr>
        <p:spPr>
          <a:xfrm>
            <a:off x="7553944" y="5225778"/>
            <a:ext cx="3657674" cy="1008112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25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SzPct val="100000"/>
              <a:buFont typeface="Franklin Gothic Book" panose="020B0503020102020204" pitchFamily="34" charset="0"/>
              <a:buChar char="■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504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756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7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Délka 86 km, členěna do šesti etap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 Kašperských Horách napojení na Zlatou stezku v Plzeňském kraji</a:t>
            </a:r>
          </a:p>
        </p:txBody>
      </p:sp>
    </p:spTree>
    <p:extLst>
      <p:ext uri="{BB962C8B-B14F-4D97-AF65-F5344CB8AC3E}">
        <p14:creationId xmlns:p14="http://schemas.microsoft.com/office/powerpoint/2010/main" val="1156238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B74D0D-E638-416D-A7E8-22997076C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33C215-5918-4789-88CE-80DC0B9F2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C:\Users\R\Desktop\hlavní_mapa.jpg">
            <a:extLst>
              <a:ext uri="{FF2B5EF4-FFF2-40B4-BE49-F238E27FC236}">
                <a16:creationId xmlns:a16="http://schemas.microsoft.com/office/drawing/2014/main" id="{1D5F1DA3-D8CA-4984-98EE-0659D8AA503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platzhalter 8">
            <a:extLst>
              <a:ext uri="{FF2B5EF4-FFF2-40B4-BE49-F238E27FC236}">
                <a16:creationId xmlns:a16="http://schemas.microsoft.com/office/drawing/2014/main" id="{CCA75CF5-400B-49CD-ADF1-E9F07744D68B}"/>
              </a:ext>
            </a:extLst>
          </p:cNvPr>
          <p:cNvSpPr txBox="1">
            <a:spLocks/>
          </p:cNvSpPr>
          <p:nvPr/>
        </p:nvSpPr>
        <p:spPr>
          <a:xfrm>
            <a:off x="363984" y="205816"/>
            <a:ext cx="4403325" cy="335722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25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SzPct val="100000"/>
              <a:buFont typeface="Franklin Gothic Book" panose="020B0503020102020204" pitchFamily="34" charset="0"/>
              <a:buChar char="■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504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756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7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cs-CZ" sz="2400" dirty="0">
                <a:solidFill>
                  <a:prstClr val="black"/>
                </a:solidFill>
                <a:latin typeface="Calibri" panose="020F0502020204030204" pitchFamily="34" charset="0"/>
              </a:rPr>
              <a:t>PROPOJOVACÍ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TRASY ZLATÉ STEZKY 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EFB0C1AD-1942-4C6A-B365-56164E0A7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512674"/>
              </p:ext>
            </p:extLst>
          </p:nvPr>
        </p:nvGraphicFramePr>
        <p:xfrm>
          <a:off x="2077374" y="1405250"/>
          <a:ext cx="4139952" cy="973139"/>
        </p:xfrm>
        <a:graphic>
          <a:graphicData uri="http://schemas.openxmlformats.org/drawingml/2006/table">
            <a:tbl>
              <a:tblPr firstRow="1" firstCol="1" bandRow="1"/>
              <a:tblGrid>
                <a:gridCol w="589845">
                  <a:extLst>
                    <a:ext uri="{9D8B030D-6E8A-4147-A177-3AD203B41FA5}">
                      <a16:colId xmlns:a16="http://schemas.microsoft.com/office/drawing/2014/main" val="740417026"/>
                    </a:ext>
                  </a:extLst>
                </a:gridCol>
                <a:gridCol w="1066339">
                  <a:extLst>
                    <a:ext uri="{9D8B030D-6E8A-4147-A177-3AD203B41FA5}">
                      <a16:colId xmlns:a16="http://schemas.microsoft.com/office/drawing/2014/main" val="343145980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341496838"/>
                    </a:ext>
                  </a:extLst>
                </a:gridCol>
                <a:gridCol w="879928">
                  <a:extLst>
                    <a:ext uri="{9D8B030D-6E8A-4147-A177-3AD203B41FA5}">
                      <a16:colId xmlns:a16="http://schemas.microsoft.com/office/drawing/2014/main" val="3033748086"/>
                    </a:ext>
                  </a:extLst>
                </a:gridCol>
                <a:gridCol w="523720">
                  <a:extLst>
                    <a:ext uri="{9D8B030D-6E8A-4147-A177-3AD203B41FA5}">
                      <a16:colId xmlns:a16="http://schemas.microsoft.com/office/drawing/2014/main" val="611319519"/>
                    </a:ext>
                  </a:extLst>
                </a:gridCol>
              </a:tblGrid>
              <a:tr h="2933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 č.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Výchozí bod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Koncový bod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Průchozí body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Délka (km)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7555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Kašperské</a:t>
                      </a:r>
                      <a:r>
                        <a:rPr lang="cs-CZ" sz="11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Hory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Kvilda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Horská Kvilda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17,7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2509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Kvilda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Bučina hr. př.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759782"/>
                  </a:ext>
                </a:extLst>
              </a:tr>
              <a:tr h="190500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090170"/>
                  </a:ext>
                </a:extLst>
              </a:tr>
            </a:tbl>
          </a:graphicData>
        </a:graphic>
      </p:graphicFrame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175988BC-44F0-49C2-860A-49514C975B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389789"/>
              </p:ext>
            </p:extLst>
          </p:nvPr>
        </p:nvGraphicFramePr>
        <p:xfrm>
          <a:off x="4009906" y="2556554"/>
          <a:ext cx="4414839" cy="1152526"/>
        </p:xfrm>
        <a:graphic>
          <a:graphicData uri="http://schemas.openxmlformats.org/drawingml/2006/table">
            <a:tbl>
              <a:tblPr firstRow="1" firstCol="1" bandRow="1"/>
              <a:tblGrid>
                <a:gridCol w="577850">
                  <a:extLst>
                    <a:ext uri="{9D8B030D-6E8A-4147-A177-3AD203B41FA5}">
                      <a16:colId xmlns:a16="http://schemas.microsoft.com/office/drawing/2014/main" val="3288071388"/>
                    </a:ext>
                  </a:extLst>
                </a:gridCol>
                <a:gridCol w="823913">
                  <a:extLst>
                    <a:ext uri="{9D8B030D-6E8A-4147-A177-3AD203B41FA5}">
                      <a16:colId xmlns:a16="http://schemas.microsoft.com/office/drawing/2014/main" val="438927830"/>
                    </a:ext>
                  </a:extLst>
                </a:gridCol>
                <a:gridCol w="1119738">
                  <a:extLst>
                    <a:ext uri="{9D8B030D-6E8A-4147-A177-3AD203B41FA5}">
                      <a16:colId xmlns:a16="http://schemas.microsoft.com/office/drawing/2014/main" val="2611731044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852446593"/>
                    </a:ext>
                  </a:extLst>
                </a:gridCol>
                <a:gridCol w="597194">
                  <a:extLst>
                    <a:ext uri="{9D8B030D-6E8A-4147-A177-3AD203B41FA5}">
                      <a16:colId xmlns:a16="http://schemas.microsoft.com/office/drawing/2014/main" val="32103475"/>
                    </a:ext>
                  </a:extLst>
                </a:gridCol>
              </a:tblGrid>
              <a:tr h="319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 č.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Výchozí bod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Koncový bod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Průchozí body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Délka (km)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4334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Vimperk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Kubova Huť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3856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Kubova Huť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 Předním kopcem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Strážný, Horní Vltavice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17,9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982750"/>
                  </a:ext>
                </a:extLst>
              </a:tr>
              <a:tr h="190500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097062"/>
                  </a:ext>
                </a:extLst>
              </a:tr>
            </a:tbl>
          </a:graphicData>
        </a:graphic>
      </p:graphicFrame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4F3497EB-89E7-4019-A754-2A51496C9E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399347"/>
              </p:ext>
            </p:extLst>
          </p:nvPr>
        </p:nvGraphicFramePr>
        <p:xfrm>
          <a:off x="6217325" y="3887245"/>
          <a:ext cx="4956814" cy="1309466"/>
        </p:xfrm>
        <a:graphic>
          <a:graphicData uri="http://schemas.openxmlformats.org/drawingml/2006/table">
            <a:tbl>
              <a:tblPr firstRow="1" firstCol="1" bandRow="1"/>
              <a:tblGrid>
                <a:gridCol w="596217">
                  <a:extLst>
                    <a:ext uri="{9D8B030D-6E8A-4147-A177-3AD203B41FA5}">
                      <a16:colId xmlns:a16="http://schemas.microsoft.com/office/drawing/2014/main" val="3281076647"/>
                    </a:ext>
                  </a:extLst>
                </a:gridCol>
                <a:gridCol w="899526">
                  <a:extLst>
                    <a:ext uri="{9D8B030D-6E8A-4147-A177-3AD203B41FA5}">
                      <a16:colId xmlns:a16="http://schemas.microsoft.com/office/drawing/2014/main" val="2450021877"/>
                    </a:ext>
                  </a:extLst>
                </a:gridCol>
                <a:gridCol w="1100552">
                  <a:extLst>
                    <a:ext uri="{9D8B030D-6E8A-4147-A177-3AD203B41FA5}">
                      <a16:colId xmlns:a16="http://schemas.microsoft.com/office/drawing/2014/main" val="148490945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844296685"/>
                    </a:ext>
                  </a:extLst>
                </a:gridCol>
                <a:gridCol w="776343">
                  <a:extLst>
                    <a:ext uri="{9D8B030D-6E8A-4147-A177-3AD203B41FA5}">
                      <a16:colId xmlns:a16="http://schemas.microsoft.com/office/drawing/2014/main" val="2170130813"/>
                    </a:ext>
                  </a:extLst>
                </a:gridCol>
              </a:tblGrid>
              <a:tr h="3363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 č.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Výchozí bod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Koncový bod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Průchozí body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Délka (km)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248972"/>
                  </a:ext>
                </a:extLst>
              </a:tr>
              <a:tr h="1957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Prachatice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Zbytiny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Skříněřov</a:t>
                      </a: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Libínské sedlo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278280"/>
                  </a:ext>
                </a:extLst>
              </a:tr>
              <a:tr h="3726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Zbytiny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Černý Kříž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Pěkná (žst.), Pěkná, Horní Sněžná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22,8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295810"/>
                  </a:ext>
                </a:extLst>
              </a:tr>
              <a:tr h="1957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Černý Kříž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Nové</a:t>
                      </a:r>
                      <a:r>
                        <a:rPr lang="cs-CZ" sz="11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Údolí hr. př.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106217"/>
                  </a:ext>
                </a:extLst>
              </a:tr>
              <a:tr h="195722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48,8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95973"/>
                  </a:ext>
                </a:extLst>
              </a:tr>
            </a:tbl>
          </a:graphicData>
        </a:graphic>
      </p:graphicFrame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A258CE32-EC73-41C9-8298-102418DDD3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718324"/>
              </p:ext>
            </p:extLst>
          </p:nvPr>
        </p:nvGraphicFramePr>
        <p:xfrm>
          <a:off x="7046912" y="5348167"/>
          <a:ext cx="4953001" cy="1109417"/>
        </p:xfrm>
        <a:graphic>
          <a:graphicData uri="http://schemas.openxmlformats.org/drawingml/2006/table">
            <a:tbl>
              <a:tblPr firstRow="1" firstCol="1" bandRow="1"/>
              <a:tblGrid>
                <a:gridCol w="577850">
                  <a:extLst>
                    <a:ext uri="{9D8B030D-6E8A-4147-A177-3AD203B41FA5}">
                      <a16:colId xmlns:a16="http://schemas.microsoft.com/office/drawing/2014/main" val="1759670326"/>
                    </a:ext>
                  </a:extLst>
                </a:gridCol>
                <a:gridCol w="1357313">
                  <a:extLst>
                    <a:ext uri="{9D8B030D-6E8A-4147-A177-3AD203B41FA5}">
                      <a16:colId xmlns:a16="http://schemas.microsoft.com/office/drawing/2014/main" val="2347123689"/>
                    </a:ext>
                  </a:extLst>
                </a:gridCol>
                <a:gridCol w="868363">
                  <a:extLst>
                    <a:ext uri="{9D8B030D-6E8A-4147-A177-3AD203B41FA5}">
                      <a16:colId xmlns:a16="http://schemas.microsoft.com/office/drawing/2014/main" val="3027186363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4037201247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3799024645"/>
                    </a:ext>
                  </a:extLst>
                </a:gridCol>
              </a:tblGrid>
              <a:tr h="315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 č.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Výchozí bod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Koncový bod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Průchozí body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Délka (km)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655643"/>
                  </a:ext>
                </a:extLst>
              </a:tr>
              <a:tr h="1930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viz trasa č. 3 (etapa 1)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733647"/>
                  </a:ext>
                </a:extLst>
              </a:tr>
              <a:tr h="1930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viz trasa č. 3 (etapa 2)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163014"/>
                  </a:ext>
                </a:extLst>
              </a:tr>
              <a:tr h="1930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Černý Kříž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Trojmezí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Plechý, Plešné jezero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650254"/>
                  </a:ext>
                </a:extLst>
              </a:tr>
              <a:tr h="185322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15,7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312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134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B74D0D-E638-416D-A7E8-22997076C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33C215-5918-4789-88CE-80DC0B9F2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C:\Users\R\Desktop\hlavní_mapa.jpg">
            <a:extLst>
              <a:ext uri="{FF2B5EF4-FFF2-40B4-BE49-F238E27FC236}">
                <a16:creationId xmlns:a16="http://schemas.microsoft.com/office/drawing/2014/main" id="{1D5F1DA3-D8CA-4984-98EE-0659D8AA503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platzhalter 8">
            <a:extLst>
              <a:ext uri="{FF2B5EF4-FFF2-40B4-BE49-F238E27FC236}">
                <a16:creationId xmlns:a16="http://schemas.microsoft.com/office/drawing/2014/main" id="{CCA75CF5-400B-49CD-ADF1-E9F07744D68B}"/>
              </a:ext>
            </a:extLst>
          </p:cNvPr>
          <p:cNvSpPr txBox="1">
            <a:spLocks/>
          </p:cNvSpPr>
          <p:nvPr/>
        </p:nvSpPr>
        <p:spPr>
          <a:xfrm>
            <a:off x="257452" y="205816"/>
            <a:ext cx="3968319" cy="335722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25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SzPct val="100000"/>
              <a:buFont typeface="Franklin Gothic Book" panose="020B0503020102020204" pitchFamily="34" charset="0"/>
              <a:buChar char="■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504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756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72000" indent="-252000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A7BECB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cs-CZ" sz="2400" dirty="0">
                <a:solidFill>
                  <a:prstClr val="black"/>
                </a:solidFill>
                <a:latin typeface="Calibri" panose="020F0502020204030204" pitchFamily="34" charset="0"/>
              </a:rPr>
              <a:t>PŘIVÁDĚCÍ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TRASY ZLATÉ STEZKY 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03468307-521F-41BD-AEA8-0491E7FE1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175026"/>
              </p:ext>
            </p:extLst>
          </p:nvPr>
        </p:nvGraphicFramePr>
        <p:xfrm>
          <a:off x="6096000" y="946778"/>
          <a:ext cx="4843463" cy="1130079"/>
        </p:xfrm>
        <a:graphic>
          <a:graphicData uri="http://schemas.openxmlformats.org/drawingml/2006/table">
            <a:tbl>
              <a:tblPr firstRow="1" firstCol="1" bandRow="1"/>
              <a:tblGrid>
                <a:gridCol w="573648">
                  <a:extLst>
                    <a:ext uri="{9D8B030D-6E8A-4147-A177-3AD203B41FA5}">
                      <a16:colId xmlns:a16="http://schemas.microsoft.com/office/drawing/2014/main" val="3281076647"/>
                    </a:ext>
                  </a:extLst>
                </a:gridCol>
                <a:gridCol w="880799">
                  <a:extLst>
                    <a:ext uri="{9D8B030D-6E8A-4147-A177-3AD203B41FA5}">
                      <a16:colId xmlns:a16="http://schemas.microsoft.com/office/drawing/2014/main" val="2450021877"/>
                    </a:ext>
                  </a:extLst>
                </a:gridCol>
                <a:gridCol w="1077640">
                  <a:extLst>
                    <a:ext uri="{9D8B030D-6E8A-4147-A177-3AD203B41FA5}">
                      <a16:colId xmlns:a16="http://schemas.microsoft.com/office/drawing/2014/main" val="1484909450"/>
                    </a:ext>
                  </a:extLst>
                </a:gridCol>
                <a:gridCol w="1551195">
                  <a:extLst>
                    <a:ext uri="{9D8B030D-6E8A-4147-A177-3AD203B41FA5}">
                      <a16:colId xmlns:a16="http://schemas.microsoft.com/office/drawing/2014/main" val="2844296685"/>
                    </a:ext>
                  </a:extLst>
                </a:gridCol>
                <a:gridCol w="760181">
                  <a:extLst>
                    <a:ext uri="{9D8B030D-6E8A-4147-A177-3AD203B41FA5}">
                      <a16:colId xmlns:a16="http://schemas.microsoft.com/office/drawing/2014/main" val="2170130813"/>
                    </a:ext>
                  </a:extLst>
                </a:gridCol>
              </a:tblGrid>
              <a:tr h="3363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 č.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Výchozí bod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Koncový bod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Průchozí body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Délka (km)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248972"/>
                  </a:ext>
                </a:extLst>
              </a:tr>
              <a:tr h="1957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Strakonice 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Volyně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Němětice, Radošovice</a:t>
                      </a:r>
                      <a:endParaRPr lang="cs-CZ" sz="11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278280"/>
                  </a:ext>
                </a:extLst>
              </a:tr>
              <a:tr h="1880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Volyně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Čkyně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Zálezly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295810"/>
                  </a:ext>
                </a:extLst>
              </a:tr>
              <a:tr h="1957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Čkyně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Vimperk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Svatá Maří, </a:t>
                      </a:r>
                      <a:r>
                        <a:rPr lang="cs-CZ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Budilov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13,6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106217"/>
                  </a:ext>
                </a:extLst>
              </a:tr>
              <a:tr h="195722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45,1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95973"/>
                  </a:ext>
                </a:extLst>
              </a:tr>
            </a:tbl>
          </a:graphicData>
        </a:graphic>
      </p:graphicFrame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4283D96-E93E-44E0-A4F6-D4DE2FB3A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570319"/>
              </p:ext>
            </p:extLst>
          </p:nvPr>
        </p:nvGraphicFramePr>
        <p:xfrm>
          <a:off x="6095999" y="5144367"/>
          <a:ext cx="4843463" cy="1370015"/>
        </p:xfrm>
        <a:graphic>
          <a:graphicData uri="http://schemas.openxmlformats.org/drawingml/2006/table">
            <a:tbl>
              <a:tblPr firstRow="1" firstCol="1" bandRow="1"/>
              <a:tblGrid>
                <a:gridCol w="577850">
                  <a:extLst>
                    <a:ext uri="{9D8B030D-6E8A-4147-A177-3AD203B41FA5}">
                      <a16:colId xmlns:a16="http://schemas.microsoft.com/office/drawing/2014/main" val="45991129"/>
                    </a:ext>
                  </a:extLst>
                </a:gridCol>
                <a:gridCol w="1111995">
                  <a:extLst>
                    <a:ext uri="{9D8B030D-6E8A-4147-A177-3AD203B41FA5}">
                      <a16:colId xmlns:a16="http://schemas.microsoft.com/office/drawing/2014/main" val="2802078205"/>
                    </a:ext>
                  </a:extLst>
                </a:gridCol>
                <a:gridCol w="829518">
                  <a:extLst>
                    <a:ext uri="{9D8B030D-6E8A-4147-A177-3AD203B41FA5}">
                      <a16:colId xmlns:a16="http://schemas.microsoft.com/office/drawing/2014/main" val="1192129217"/>
                    </a:ext>
                  </a:extLst>
                </a:gridCol>
                <a:gridCol w="1577975">
                  <a:extLst>
                    <a:ext uri="{9D8B030D-6E8A-4147-A177-3AD203B41FA5}">
                      <a16:colId xmlns:a16="http://schemas.microsoft.com/office/drawing/2014/main" val="15504045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2469588120"/>
                    </a:ext>
                  </a:extLst>
                </a:gridCol>
              </a:tblGrid>
              <a:tr h="453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 č.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Výchozí bod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Koncový bod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Průchozí body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Délka (km)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8476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České Budějovice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Slavče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Kaliště u Lipí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15,5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6992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Slavče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Holašovice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Kluk</a:t>
                      </a: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5307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Holašovice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Lhenice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Třešňový Újezdec, </a:t>
                      </a:r>
                      <a:r>
                        <a:rPr lang="cs-CZ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Jaronín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674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Lhenice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Prachatice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Frantoly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998999"/>
                  </a:ext>
                </a:extLst>
              </a:tr>
              <a:tr h="190500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58,3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911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171823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Červená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474</TotalTime>
  <Words>685</Words>
  <Application>Microsoft Office PowerPoint</Application>
  <PresentationFormat>Širokoúhlá obrazovka</PresentationFormat>
  <Paragraphs>284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6" baseType="lpstr">
      <vt:lpstr>Arial</vt:lpstr>
      <vt:lpstr>Calibri</vt:lpstr>
      <vt:lpstr>Century Gothic</vt:lpstr>
      <vt:lpstr>Courier New</vt:lpstr>
      <vt:lpstr>Franklin Gothic Book</vt:lpstr>
      <vt:lpstr>Symbol</vt:lpstr>
      <vt:lpstr>Times New Roman</vt:lpstr>
      <vt:lpstr>Verdana</vt:lpstr>
      <vt:lpstr>Wingdings</vt:lpstr>
      <vt:lpstr>Wingdings 3</vt:lpstr>
      <vt:lpstr>Stébla</vt:lpstr>
      <vt:lpstr>ZLATÁ STEZKA  Síť turistických cest  na „Zelené střeše Evropy“</vt:lpstr>
      <vt:lpstr>ZÁKLADNÍ INFORMACE</vt:lpstr>
      <vt:lpstr>VEDENÍ ZLATÉ STEZKY V JIHOČESKÉM KRAJI</vt:lpstr>
      <vt:lpstr>VEDENÍ ZLATÉ STEZKY V PLZEŇSKÉM KRAJI</vt:lpstr>
      <vt:lpstr>Celková přehledná mapa zlaté stezky</vt:lpstr>
      <vt:lpstr>Prezentace aplikace PowerPoint</vt:lpstr>
      <vt:lpstr>Prezentace aplikace PowerPoint</vt:lpstr>
      <vt:lpstr>Prezentace aplikace PowerPoint</vt:lpstr>
      <vt:lpstr>Prezentace aplikace PowerPoint</vt:lpstr>
      <vt:lpstr>ROZPOČET A ROZFÁZOVÁNÍ PROJEKTU</vt:lpstr>
      <vt:lpstr>Prezentace aplikace PowerPoint</vt:lpstr>
      <vt:lpstr>Prezentace aplikace PowerPoint</vt:lpstr>
      <vt:lpstr>PŘEHLEDNÁ MAPA</vt:lpstr>
      <vt:lpstr>MAPOVÉ LETÁKY</vt:lpstr>
      <vt:lpstr>DĚKUJEME ZA POZORNOST  Eva Borsányi Milada Pixová Hodná  www.zlatoustezkou.cz www.goldsteig-wandern.de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Zlatá stezka</dc:title>
  <dc:creator>Milada Pixová</dc:creator>
  <cp:lastModifiedBy>Milada Pixová</cp:lastModifiedBy>
  <cp:revision>33</cp:revision>
  <dcterms:created xsi:type="dcterms:W3CDTF">2018-02-21T08:05:41Z</dcterms:created>
  <dcterms:modified xsi:type="dcterms:W3CDTF">2018-03-27T05:59:31Z</dcterms:modified>
</cp:coreProperties>
</file>