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4" r:id="rId18"/>
    <p:sldId id="275" r:id="rId19"/>
    <p:sldId id="273" r:id="rId20"/>
    <p:sldId id="276" r:id="rId21"/>
    <p:sldId id="277" r:id="rId22"/>
    <p:sldId id="279" r:id="rId23"/>
    <p:sldId id="278" r:id="rId24"/>
    <p:sldId id="280" r:id="rId25"/>
    <p:sldId id="282" r:id="rId26"/>
    <p:sldId id="281" r:id="rId27"/>
    <p:sldId id="270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3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28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60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93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82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25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99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66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52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73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A9D92-762F-47CD-B278-CB311F3B78CD}" type="datetimeFigureOut">
              <a:rPr lang="cs-CZ" smtClean="0"/>
              <a:t>5.6.2018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1B18-DD9F-401E-947F-42F777729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83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iznicechy.cz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pr.jihoceskyvenkov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hoceskyvenkov.cz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ncelar@jihoceskyvenkov.cz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cs-CZ" sz="6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Turistická oblast</a:t>
            </a:r>
            <a:br>
              <a:rPr lang="cs-CZ" sz="6000" dirty="0" smtClean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cs-CZ" sz="6000" dirty="0" err="1" smtClean="0">
                <a:solidFill>
                  <a:schemeClr val="tx1"/>
                </a:solidFill>
                <a:latin typeface="Algerian" panose="04020705040A02060702" pitchFamily="82" charset="0"/>
              </a:rPr>
              <a:t>PodKletí</a:t>
            </a:r>
            <a:endParaRPr lang="cs-CZ" sz="6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403648" y="5661248"/>
            <a:ext cx="6400800" cy="108012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Bc. Pavel Kortus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produktový manažer destinace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Činnost destinační společnosti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u="sng" dirty="0" err="1" smtClean="0"/>
              <a:t>Eventy</a:t>
            </a:r>
            <a:endParaRPr lang="cs-CZ" u="sng" dirty="0" smtClean="0"/>
          </a:p>
          <a:p>
            <a:r>
              <a:rPr lang="cs-CZ" dirty="0" smtClean="0"/>
              <a:t>Piknikové </a:t>
            </a:r>
            <a:r>
              <a:rPr lang="cs-CZ" dirty="0" err="1" smtClean="0"/>
              <a:t>eventy</a:t>
            </a:r>
            <a:r>
              <a:rPr lang="cs-CZ" dirty="0" smtClean="0"/>
              <a:t> v zahradách</a:t>
            </a:r>
          </a:p>
          <a:p>
            <a:r>
              <a:rPr lang="cs-CZ" dirty="0" smtClean="0"/>
              <a:t>Slavnosti těstovin</a:t>
            </a:r>
          </a:p>
          <a:p>
            <a:r>
              <a:rPr lang="cs-CZ" dirty="0" smtClean="0"/>
              <a:t>Keltské slavnosti Holašovice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" y="-63299"/>
            <a:ext cx="9145842" cy="632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Činnost destinační společnosti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u="sng" dirty="0" smtClean="0"/>
              <a:t>B2B akce</a:t>
            </a:r>
            <a:br>
              <a:rPr lang="cs-CZ" u="sng" dirty="0" smtClean="0"/>
            </a:br>
            <a:endParaRPr lang="cs-CZ" u="sng" dirty="0" smtClean="0"/>
          </a:p>
          <a:p>
            <a:pPr lvl="0"/>
            <a:r>
              <a:rPr lang="cs-CZ" sz="3500" dirty="0"/>
              <a:t>Fórum cestovního ruchu TO </a:t>
            </a:r>
            <a:r>
              <a:rPr lang="cs-CZ" sz="3500" dirty="0" err="1"/>
              <a:t>PodKletí</a:t>
            </a:r>
            <a:r>
              <a:rPr lang="cs-CZ" sz="3500" dirty="0"/>
              <a:t>  -  Křemže, 15. 3. 2017</a:t>
            </a:r>
          </a:p>
          <a:p>
            <a:pPr lvl="0"/>
            <a:r>
              <a:rPr lang="cs-CZ" sz="3500" dirty="0"/>
              <a:t>B2B seminář - představení nového turistického produktu „S průvodcem ven z města kaňonem Vltavy k Dívčímu Kameni“ (Boršov nad Vltavou – 6. 6. 2017)</a:t>
            </a:r>
          </a:p>
          <a:p>
            <a:r>
              <a:rPr lang="cs-CZ" sz="3500" dirty="0"/>
              <a:t>Fórum cestovního ruchu TO </a:t>
            </a:r>
            <a:r>
              <a:rPr lang="cs-CZ" sz="3500" dirty="0" err="1"/>
              <a:t>PodKletí</a:t>
            </a:r>
            <a:r>
              <a:rPr lang="cs-CZ" sz="3500" dirty="0"/>
              <a:t>  - Olešník, 16. 11. 2017 </a:t>
            </a:r>
            <a:endParaRPr lang="cs-CZ" sz="3500" dirty="0" smtClean="0"/>
          </a:p>
          <a:p>
            <a:r>
              <a:rPr lang="cs-CZ" sz="3500" dirty="0" smtClean="0"/>
              <a:t>B2B konference Zlatá Koruna – Černice </a:t>
            </a:r>
            <a:br>
              <a:rPr lang="cs-CZ" sz="3500" dirty="0" smtClean="0"/>
            </a:br>
            <a:r>
              <a:rPr lang="cs-CZ" sz="3500" dirty="0" smtClean="0"/>
              <a:t>(27. – 28. 3. 2018)</a:t>
            </a:r>
            <a:endParaRPr lang="cs-CZ" sz="3500" dirty="0"/>
          </a:p>
        </p:txBody>
      </p:sp>
    </p:spTree>
    <p:extLst>
      <p:ext uri="{BB962C8B-B14F-4D97-AF65-F5344CB8AC3E}">
        <p14:creationId xmlns:p14="http://schemas.microsoft.com/office/powerpoint/2010/main" val="7164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Činnost destinační společnosti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 algn="ctr">
              <a:buNone/>
            </a:pPr>
            <a:r>
              <a:rPr lang="cs-CZ" u="sng" dirty="0" smtClean="0"/>
              <a:t>Vzdělávací akce</a:t>
            </a:r>
            <a:br>
              <a:rPr lang="cs-CZ" u="sng" dirty="0" smtClean="0"/>
            </a:br>
            <a:endParaRPr lang="cs-CZ" u="sng" dirty="0" smtClean="0"/>
          </a:p>
          <a:p>
            <a:pPr lvl="0"/>
            <a:r>
              <a:rPr lang="cs-CZ" dirty="0"/>
              <a:t>školení pro trenéry kvality ČSKS pořádané v Libějovicích dne 26. a 27. 4. 2017 pro provozovatele služeb a pracovníky infocenter </a:t>
            </a:r>
            <a:endParaRPr lang="cs-CZ" dirty="0" smtClean="0"/>
          </a:p>
          <a:p>
            <a:pPr lvl="0"/>
            <a:endParaRPr lang="cs-CZ" dirty="0"/>
          </a:p>
          <a:p>
            <a:pPr lvl="0"/>
            <a:r>
              <a:rPr lang="cs-CZ" dirty="0" smtClean="0"/>
              <a:t>seminář </a:t>
            </a:r>
            <a:r>
              <a:rPr lang="cs-CZ" dirty="0"/>
              <a:t>základy práce na </a:t>
            </a:r>
            <a:r>
              <a:rPr lang="cs-CZ" dirty="0" err="1"/>
              <a:t>Facebooku</a:t>
            </a:r>
            <a:r>
              <a:rPr lang="cs-CZ" dirty="0"/>
              <a:t>  konané dne 16. 11. 2017 pro podnikatele a starosty z území TO </a:t>
            </a:r>
            <a:r>
              <a:rPr lang="cs-CZ" dirty="0" err="1"/>
              <a:t>PodKletí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6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/>
              <a:t>Sociální sítě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prstTxWarp prst="textArchDown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cs-CZ" sz="2800" u="sng" dirty="0" smtClean="0"/>
              <a:t>Webové stránky</a:t>
            </a:r>
          </a:p>
          <a:p>
            <a:pPr marL="0" indent="0" algn="ctr">
              <a:buNone/>
            </a:pPr>
            <a:r>
              <a:rPr lang="cs-CZ" sz="2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WWW.JIHOCESKYVENKOV.CZ</a:t>
            </a:r>
            <a:endParaRPr lang="cs-CZ" sz="28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" y="1196752"/>
            <a:ext cx="911276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sítě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263459" y="5661248"/>
            <a:ext cx="4572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r>
              <a:rPr lang="cs-CZ" u="sng" dirty="0"/>
              <a:t>Webové stránky</a:t>
            </a:r>
          </a:p>
          <a:p>
            <a:pPr algn="ctr"/>
            <a:r>
              <a:rPr lang="cs-CZ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WWW.JIHOCESKYVENKOV.CZ</a:t>
            </a:r>
          </a:p>
        </p:txBody>
      </p:sp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984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2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sítě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84413"/>
          </a:xfrm>
        </p:spPr>
      </p:pic>
      <p:sp>
        <p:nvSpPr>
          <p:cNvPr id="4" name="Obdélník 3"/>
          <p:cNvSpPr/>
          <p:nvPr/>
        </p:nvSpPr>
        <p:spPr>
          <a:xfrm>
            <a:off x="2263459" y="5661248"/>
            <a:ext cx="4572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r>
              <a:rPr lang="cs-CZ" u="sng" dirty="0"/>
              <a:t>Webové stránky</a:t>
            </a:r>
          </a:p>
          <a:p>
            <a:pPr algn="ctr"/>
            <a:r>
              <a:rPr lang="cs-CZ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WWW.JIHOCESKYVENKOV.CZ</a:t>
            </a:r>
          </a:p>
        </p:txBody>
      </p:sp>
    </p:spTree>
    <p:extLst>
      <p:ext uri="{BB962C8B-B14F-4D97-AF65-F5344CB8AC3E}">
        <p14:creationId xmlns:p14="http://schemas.microsoft.com/office/powerpoint/2010/main" val="8899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Facebook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3228 </a:t>
            </a:r>
            <a:r>
              <a:rPr lang="cs-CZ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„To se mi líbí“ </a:t>
            </a:r>
            <a:r>
              <a:rPr lang="cs-CZ" sz="4000" dirty="0" smtClean="0"/>
              <a:t>k 5. 6. 2018</a:t>
            </a:r>
          </a:p>
          <a:p>
            <a:r>
              <a:rPr lang="cs-CZ" sz="4000" dirty="0" smtClean="0"/>
              <a:t>Foto, videa, události, aktuality</a:t>
            </a:r>
          </a:p>
          <a:p>
            <a:r>
              <a:rPr lang="cs-CZ" sz="4000" dirty="0" smtClean="0"/>
              <a:t>Soutěže, kampaně, hádanky</a:t>
            </a:r>
            <a:endParaRPr lang="cs-CZ" sz="4000" dirty="0"/>
          </a:p>
        </p:txBody>
      </p:sp>
      <p:sp>
        <p:nvSpPr>
          <p:cNvPr id="4" name="Obdélník 3"/>
          <p:cNvSpPr/>
          <p:nvPr/>
        </p:nvSpPr>
        <p:spPr>
          <a:xfrm>
            <a:off x="2263459" y="5661248"/>
            <a:ext cx="4572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r>
              <a:rPr lang="cs-CZ" u="sng" dirty="0" smtClean="0"/>
              <a:t>FACEBOOK</a:t>
            </a:r>
            <a:endParaRPr lang="cs-CZ" u="sng" dirty="0"/>
          </a:p>
          <a:p>
            <a:pPr algn="ctr"/>
            <a:r>
              <a:rPr lang="cs-CZ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JIHOČESKÝ VENKOV - PODKLETÍ</a:t>
            </a:r>
            <a:endParaRPr lang="cs-CZ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" y="1081627"/>
            <a:ext cx="9091612" cy="49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Facebook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Facebook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02" y="0"/>
            <a:ext cx="9186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Kampaně na </a:t>
            </a:r>
            <a:r>
              <a:rPr lang="cs-CZ" dirty="0" err="1" smtClean="0"/>
              <a:t>Facebooku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263459" y="5661248"/>
            <a:ext cx="4572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r>
              <a:rPr lang="cs-CZ" u="sng" dirty="0" smtClean="0"/>
              <a:t>FACEBOOK</a:t>
            </a:r>
            <a:endParaRPr lang="cs-CZ" u="sng" dirty="0"/>
          </a:p>
          <a:p>
            <a:pPr algn="ctr"/>
            <a:r>
              <a:rPr lang="cs-CZ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JIHOČESKÝ VENKOV - PODKLETÍ</a:t>
            </a:r>
            <a:endParaRPr lang="cs-CZ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47" y="1412776"/>
            <a:ext cx="6279424" cy="44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2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r="30302"/>
          <a:stretch/>
        </p:blipFill>
        <p:spPr>
          <a:xfrm>
            <a:off x="1336726" y="116632"/>
            <a:ext cx="6331618" cy="6445439"/>
          </a:xfrm>
        </p:spPr>
      </p:pic>
    </p:spTree>
    <p:extLst>
      <p:ext uri="{BB962C8B-B14F-4D97-AF65-F5344CB8AC3E}">
        <p14:creationId xmlns:p14="http://schemas.microsoft.com/office/powerpoint/2010/main" val="396752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Instagram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Založen v září 2017</a:t>
            </a:r>
          </a:p>
          <a:p>
            <a:r>
              <a:rPr lang="cs-CZ" dirty="0" smtClean="0"/>
              <a:t>Fotografie, videa, „</a:t>
            </a:r>
            <a:r>
              <a:rPr lang="cs-CZ" dirty="0" err="1" smtClean="0"/>
              <a:t>stories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Přes 160 sledujících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263459" y="5662989"/>
            <a:ext cx="4572000" cy="646331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r>
              <a:rPr lang="cs-CZ" u="sng" dirty="0" smtClean="0"/>
              <a:t>INSTAGRAM</a:t>
            </a:r>
            <a:endParaRPr lang="cs-CZ" u="sng" dirty="0"/>
          </a:p>
          <a:p>
            <a:pPr algn="ctr"/>
            <a:r>
              <a:rPr lang="cs-CZ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@</a:t>
            </a:r>
            <a:r>
              <a:rPr lang="cs-CZ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JIHOCESKYVENKOV</a:t>
            </a:r>
            <a:endParaRPr lang="cs-CZ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"/>
            <a:ext cx="9144000" cy="60416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"/>
            <a:ext cx="9144000" cy="604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komunikační kanály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Newsletter</a:t>
            </a:r>
            <a:r>
              <a:rPr lang="cs-CZ" dirty="0" smtClean="0"/>
              <a:t> od prosince 2017</a:t>
            </a:r>
          </a:p>
          <a:p>
            <a:endParaRPr lang="cs-CZ" dirty="0"/>
          </a:p>
          <a:p>
            <a:r>
              <a:rPr lang="cs-CZ" dirty="0" err="1" smtClean="0"/>
              <a:t>YouTube</a:t>
            </a:r>
            <a:r>
              <a:rPr lang="cs-CZ" dirty="0" smtClean="0"/>
              <a:t> kanál Jihočeský venkov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14728"/>
            <a:ext cx="5688632" cy="70477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71052"/>
            <a:ext cx="49339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Spolupráce s JCCR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Činnost produktového manažera</a:t>
            </a:r>
          </a:p>
          <a:p>
            <a:r>
              <a:rPr lang="cs-CZ" dirty="0" smtClean="0"/>
              <a:t>Zpracování podkladů pro vydání tiskovin</a:t>
            </a:r>
          </a:p>
          <a:p>
            <a:r>
              <a:rPr lang="cs-CZ" dirty="0" smtClean="0"/>
              <a:t>Profil </a:t>
            </a:r>
            <a:r>
              <a:rPr lang="cs-CZ" dirty="0" err="1" smtClean="0"/>
              <a:t>PodKletí</a:t>
            </a:r>
            <a:r>
              <a:rPr lang="cs-CZ" dirty="0" smtClean="0"/>
              <a:t> na </a:t>
            </a:r>
            <a:r>
              <a:rPr lang="cs-CZ" dirty="0" smtClean="0">
                <a:hlinkClick r:id="rId2"/>
              </a:rPr>
              <a:t>www.jiznicechy.cz</a:t>
            </a:r>
            <a:endParaRPr lang="cs-CZ" dirty="0" smtClean="0"/>
          </a:p>
          <a:p>
            <a:r>
              <a:rPr lang="cs-CZ" dirty="0" smtClean="0"/>
              <a:t>Letákový servis na veletrzích</a:t>
            </a:r>
          </a:p>
          <a:p>
            <a:r>
              <a:rPr lang="cs-CZ" dirty="0" smtClean="0"/>
              <a:t>Spolupráce při projektech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5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Turistické cíle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384976" cy="60007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34" y="381601"/>
            <a:ext cx="9144000" cy="60947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954"/>
            <a:ext cx="9144000" cy="57980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442"/>
            <a:ext cx="9144000" cy="55831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0"/>
            <a:ext cx="9144000" cy="48895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62"/>
            <a:ext cx="4283968" cy="285597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364502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04" y="3211209"/>
            <a:ext cx="5294917" cy="364679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5" y="2639811"/>
            <a:ext cx="3851919" cy="43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Akce v Turistické oblasti </a:t>
            </a:r>
            <a:r>
              <a:rPr lang="cs-CZ" dirty="0" err="1" smtClean="0"/>
              <a:t>PodKletí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Masopust</a:t>
            </a:r>
          </a:p>
          <a:p>
            <a:r>
              <a:rPr lang="cs-CZ" dirty="0" smtClean="0"/>
              <a:t>Slavnosti květů</a:t>
            </a:r>
          </a:p>
          <a:p>
            <a:r>
              <a:rPr lang="cs-CZ" dirty="0" smtClean="0"/>
              <a:t>Pečeme, vaříme</a:t>
            </a:r>
          </a:p>
          <a:p>
            <a:r>
              <a:rPr lang="cs-CZ" dirty="0" smtClean="0"/>
              <a:t>Jarmark v Netolicích</a:t>
            </a:r>
          </a:p>
          <a:p>
            <a:r>
              <a:rPr lang="cs-CZ" dirty="0" smtClean="0"/>
              <a:t>Boršovské trhy</a:t>
            </a:r>
          </a:p>
          <a:p>
            <a:r>
              <a:rPr lang="cs-CZ" dirty="0" smtClean="0"/>
              <a:t>Divadelní léto na Kratochvíli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6300192" cy="47251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1306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 v Turistické oblasti </a:t>
            </a:r>
            <a:r>
              <a:rPr lang="cs-CZ" dirty="0" err="1"/>
              <a:t>PodKletí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Holašovické</a:t>
            </a:r>
            <a:r>
              <a:rPr lang="cs-CZ" dirty="0" smtClean="0"/>
              <a:t> slavnosti</a:t>
            </a:r>
          </a:p>
          <a:p>
            <a:r>
              <a:rPr lang="cs-CZ" dirty="0" smtClean="0"/>
              <a:t>Křemežský víkend</a:t>
            </a:r>
          </a:p>
          <a:p>
            <a:r>
              <a:rPr lang="cs-CZ" dirty="0" smtClean="0"/>
              <a:t>Slavnosti mrkve</a:t>
            </a:r>
          </a:p>
          <a:p>
            <a:r>
              <a:rPr lang="cs-CZ" dirty="0" smtClean="0"/>
              <a:t>Slavnosti těstovin, Dožínky na Blatech</a:t>
            </a:r>
          </a:p>
          <a:p>
            <a:r>
              <a:rPr lang="cs-CZ" dirty="0" smtClean="0"/>
              <a:t>Medobraní</a:t>
            </a:r>
          </a:p>
          <a:p>
            <a:r>
              <a:rPr lang="cs-CZ" dirty="0" smtClean="0"/>
              <a:t>Slavnosti plodů</a:t>
            </a:r>
          </a:p>
          <a:p>
            <a:r>
              <a:rPr lang="cs-CZ" dirty="0" smtClean="0"/>
              <a:t>Silvestrovský výstup na Kleť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Plány do budoucna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Budování značky – „</a:t>
            </a:r>
            <a:r>
              <a:rPr lang="cs-CZ" dirty="0" err="1" smtClean="0"/>
              <a:t>branding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Prezentace na veletrzích, slavnostech</a:t>
            </a:r>
          </a:p>
          <a:p>
            <a:r>
              <a:rPr lang="cs-CZ" dirty="0" smtClean="0"/>
              <a:t>Publikační činnost, vydávání tiskovin</a:t>
            </a:r>
          </a:p>
          <a:p>
            <a:r>
              <a:rPr lang="cs-CZ" dirty="0" smtClean="0"/>
              <a:t>Kampaně, sociální sítě, marketing</a:t>
            </a:r>
            <a:endParaRPr lang="cs-CZ" dirty="0" smtClean="0"/>
          </a:p>
          <a:p>
            <a:r>
              <a:rPr lang="cs-CZ" dirty="0" err="1" smtClean="0"/>
              <a:t>Eventy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Slavnost sv. Jiljí – 1. 9. 2018 Lhenice</a:t>
            </a:r>
          </a:p>
          <a:p>
            <a:pPr lvl="1"/>
            <a:r>
              <a:rPr lang="cs-CZ" dirty="0" smtClean="0"/>
              <a:t>Staročeské dožínky – 8. 9. 2018 Plástovice </a:t>
            </a:r>
          </a:p>
          <a:p>
            <a:pPr lvl="1"/>
            <a:r>
              <a:rPr lang="cs-CZ" dirty="0"/>
              <a:t> </a:t>
            </a:r>
            <a:r>
              <a:rPr lang="cs-CZ" dirty="0" smtClean="0"/>
              <a:t>Divadelní festival – 1.- 9. 9. 2018 Netolice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5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		</a:t>
            </a:r>
            <a:r>
              <a:rPr lang="cs-CZ" b="1" dirty="0" smtClean="0"/>
              <a:t>Bc. Pavel Kortus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sz="800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u="sng" dirty="0" smtClean="0"/>
              <a:t>tel:</a:t>
            </a:r>
            <a:r>
              <a:rPr lang="cs-CZ" dirty="0" smtClean="0"/>
              <a:t> +420 728 728 580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u="sng" dirty="0" smtClean="0"/>
              <a:t>e-mail:</a:t>
            </a:r>
            <a:r>
              <a:rPr lang="cs-CZ" dirty="0" smtClean="0"/>
              <a:t> </a:t>
            </a:r>
            <a:r>
              <a:rPr lang="cs-CZ" dirty="0" smtClean="0">
                <a:hlinkClick r:id="rId2"/>
              </a:rPr>
              <a:t>pr.jihoceskyvenkov@gmail.com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u="sng" dirty="0" smtClean="0"/>
              <a:t>web:</a:t>
            </a:r>
            <a:r>
              <a:rPr lang="cs-CZ" dirty="0" smtClean="0"/>
              <a:t> www.jihoceskyvenkov.cz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7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4104456" cy="1050131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3200" dirty="0" smtClean="0"/>
              <a:t>Turistická oblast</a:t>
            </a:r>
            <a:br>
              <a:rPr lang="cs-CZ" sz="3200" dirty="0" smtClean="0"/>
            </a:br>
            <a:r>
              <a:rPr lang="cs-CZ" sz="3200" dirty="0" smtClean="0"/>
              <a:t> </a:t>
            </a:r>
            <a:r>
              <a:rPr lang="cs-CZ" sz="3200" dirty="0" err="1" smtClean="0"/>
              <a:t>PodKletí</a:t>
            </a:r>
            <a:endParaRPr lang="cs-CZ" sz="3200" dirty="0"/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8920"/>
            <a:ext cx="3906193" cy="2879651"/>
          </a:xfrm>
        </p:spPr>
      </p:pic>
      <p:sp>
        <p:nvSpPr>
          <p:cNvPr id="12" name="Zástupný symbol pro text 11"/>
          <p:cNvSpPr>
            <a:spLocks noGrp="1"/>
          </p:cNvSpPr>
          <p:nvPr>
            <p:ph type="body" sz="quarter" idx="3"/>
          </p:nvPr>
        </p:nvSpPr>
        <p:spPr>
          <a:xfrm>
            <a:off x="4788024" y="188640"/>
            <a:ext cx="4320440" cy="1122139"/>
          </a:xfrm>
        </p:spPr>
        <p:txBody>
          <a:bodyPr>
            <a:normAutofit/>
          </a:bodyPr>
          <a:lstStyle/>
          <a:p>
            <a:r>
              <a:rPr lang="cs-CZ" sz="3200" dirty="0" smtClean="0"/>
              <a:t>Destinační společnost</a:t>
            </a:r>
            <a:br>
              <a:rPr lang="cs-CZ" sz="3200" dirty="0" smtClean="0"/>
            </a:br>
            <a:r>
              <a:rPr lang="cs-CZ" sz="3200" dirty="0" smtClean="0"/>
              <a:t> Jihočeský venkov, </a:t>
            </a:r>
            <a:r>
              <a:rPr lang="cs-CZ" sz="3200" dirty="0" err="1" smtClean="0"/>
              <a:t>z.s</a:t>
            </a:r>
            <a:r>
              <a:rPr lang="cs-CZ" sz="3200" dirty="0" smtClean="0"/>
              <a:t>.</a:t>
            </a:r>
            <a:endParaRPr lang="cs-CZ" sz="3200" dirty="0"/>
          </a:p>
        </p:txBody>
      </p:sp>
      <p:pic>
        <p:nvPicPr>
          <p:cNvPr id="15" name="Zástupný symbol pro obsah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84784"/>
            <a:ext cx="4428850" cy="2171005"/>
          </a:xfrm>
        </p:spPr>
      </p:pic>
    </p:spTree>
    <p:extLst>
      <p:ext uri="{BB962C8B-B14F-4D97-AF65-F5344CB8AC3E}">
        <p14:creationId xmlns:p14="http://schemas.microsoft.com/office/powerpoint/2010/main" val="15967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Destinační společnost </a:t>
            </a:r>
            <a:br>
              <a:rPr lang="cs-CZ" sz="4800" b="1" dirty="0" smtClean="0"/>
            </a:br>
            <a:r>
              <a:rPr lang="cs-CZ" sz="4800" b="1" dirty="0" smtClean="0"/>
              <a:t>Jihočeský venkov</a:t>
            </a:r>
            <a:endParaRPr lang="cs-CZ" sz="4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941168"/>
            <a:ext cx="3581400" cy="1765300"/>
          </a:xfrm>
          <a:prstGeom prst="rect">
            <a:avLst/>
          </a:prstGeom>
          <a:gradFill>
            <a:gsLst>
              <a:gs pos="0">
                <a:schemeClr val="bg1">
                  <a:tint val="90000"/>
                </a:schemeClr>
              </a:gs>
              <a:gs pos="75000">
                <a:schemeClr val="bg1">
                  <a:shade val="100000"/>
                  <a:satMod val="115000"/>
                </a:schemeClr>
              </a:gs>
              <a:gs pos="100000">
                <a:schemeClr val="bg1">
                  <a:shade val="70000"/>
                  <a:satMod val="130000"/>
                </a:schemeClr>
              </a:gs>
            </a:gsLst>
            <a:path path="circle">
              <a:fillToRect l="20000" t="50000" r="100000" b="50000"/>
            </a:path>
          </a:gradFill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cs-CZ" dirty="0" smtClean="0"/>
              <a:t>Předsedkyně spolku: Mgr. </a:t>
            </a:r>
            <a:r>
              <a:rPr lang="cs-CZ" dirty="0" err="1" smtClean="0"/>
              <a:t>Daša</a:t>
            </a:r>
            <a:r>
              <a:rPr lang="cs-CZ" dirty="0" smtClean="0"/>
              <a:t> Bastlová, PhD.</a:t>
            </a:r>
          </a:p>
          <a:p>
            <a:r>
              <a:rPr lang="cs-CZ" dirty="0" smtClean="0"/>
              <a:t>Produktový manažer: Bc. Pavel Kortus</a:t>
            </a:r>
          </a:p>
          <a:p>
            <a:endParaRPr lang="cs-CZ" sz="2400" dirty="0"/>
          </a:p>
          <a:p>
            <a:r>
              <a:rPr lang="cs-CZ" dirty="0" smtClean="0"/>
              <a:t>Webové stránky: </a:t>
            </a:r>
            <a:r>
              <a:rPr lang="cs-CZ" dirty="0" smtClean="0">
                <a:hlinkClick r:id="rId3"/>
              </a:rPr>
              <a:t>www.jihoceskyvenkov.cz</a:t>
            </a:r>
            <a:endParaRPr lang="cs-CZ" dirty="0" smtClean="0"/>
          </a:p>
          <a:p>
            <a:r>
              <a:rPr lang="cs-CZ" dirty="0" smtClean="0"/>
              <a:t>E-mail: </a:t>
            </a:r>
            <a:r>
              <a:rPr lang="cs-CZ" dirty="0" smtClean="0">
                <a:hlinkClick r:id="rId4"/>
              </a:rPr>
              <a:t>kancelar@jihoceskyvenkov.cz</a:t>
            </a:r>
            <a:endParaRPr lang="cs-CZ" dirty="0" smtClean="0"/>
          </a:p>
          <a:p>
            <a:r>
              <a:rPr lang="cs-CZ" dirty="0" smtClean="0"/>
              <a:t>Telefon: +420 728 728 580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79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TO </a:t>
            </a:r>
            <a:r>
              <a:rPr lang="cs-CZ" b="1" dirty="0" err="1" smtClean="0"/>
              <a:t>PodKletí</a:t>
            </a:r>
            <a:r>
              <a:rPr lang="cs-CZ" b="1" dirty="0" smtClean="0"/>
              <a:t> v číslech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925144"/>
          </a:xfrm>
        </p:spPr>
        <p:txBody>
          <a:bodyPr>
            <a:normAutofit fontScale="92500" lnSpcReduction="10000"/>
          </a:bodyPr>
          <a:lstStyle/>
          <a:p>
            <a:r>
              <a:rPr lang="cs-CZ" sz="3600" b="1" dirty="0"/>
              <a:t>Rozloha</a:t>
            </a:r>
            <a:r>
              <a:rPr lang="cs-CZ" sz="3600" dirty="0"/>
              <a:t>: 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885</a:t>
            </a:r>
            <a:r>
              <a:rPr lang="cs-CZ" sz="3600" dirty="0"/>
              <a:t> km</a:t>
            </a:r>
            <a:r>
              <a:rPr lang="cs-CZ" sz="3600" baseline="30000" dirty="0"/>
              <a:t>2</a:t>
            </a:r>
            <a:endParaRPr lang="cs-CZ" sz="3600" dirty="0"/>
          </a:p>
          <a:p>
            <a:r>
              <a:rPr lang="cs-CZ" sz="3600" b="1" dirty="0"/>
              <a:t>Počet obyvatel</a:t>
            </a:r>
            <a:r>
              <a:rPr lang="cs-CZ" sz="3600" dirty="0"/>
              <a:t>: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cca 45 tisíc </a:t>
            </a:r>
            <a:endParaRPr lang="cs-CZ" sz="3600" dirty="0"/>
          </a:p>
          <a:p>
            <a:r>
              <a:rPr lang="cs-CZ" sz="3600" b="1" dirty="0"/>
              <a:t>Počet </a:t>
            </a:r>
            <a:r>
              <a:rPr lang="cs-CZ" sz="3600" b="1" dirty="0" smtClean="0"/>
              <a:t>obcí</a:t>
            </a:r>
            <a:r>
              <a:rPr lang="cs-CZ" sz="3600" dirty="0" smtClean="0"/>
              <a:t>:</a:t>
            </a:r>
            <a:br>
              <a:rPr lang="cs-CZ" sz="3600" dirty="0" smtClean="0"/>
            </a:br>
            <a:r>
              <a:rPr lang="cs-CZ" sz="3600" dirty="0" smtClean="0"/>
              <a:t>63</a:t>
            </a:r>
            <a:endParaRPr lang="cs-CZ" sz="3600" dirty="0"/>
          </a:p>
          <a:p>
            <a:r>
              <a:rPr lang="cs-CZ" sz="3600" b="1" dirty="0"/>
              <a:t>Informační centra</a:t>
            </a:r>
            <a:r>
              <a:rPr lang="cs-CZ" sz="3600" dirty="0"/>
              <a:t>: 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7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600" b="1" dirty="0" smtClean="0"/>
              <a:t>Počet naučných stezek</a:t>
            </a:r>
            <a:r>
              <a:rPr lang="cs-CZ" sz="3600" dirty="0" smtClean="0"/>
              <a:t>: 16</a:t>
            </a:r>
          </a:p>
          <a:p>
            <a:r>
              <a:rPr lang="cs-CZ" sz="3600" b="1" dirty="0" smtClean="0"/>
              <a:t>Vesnické památkové rezervace: </a:t>
            </a:r>
            <a:br>
              <a:rPr lang="cs-CZ" sz="3600" b="1" dirty="0" smtClean="0"/>
            </a:br>
            <a:r>
              <a:rPr lang="cs-CZ" sz="3600" dirty="0" smtClean="0"/>
              <a:t>5 (z toho 1 zapsána na seznam UNESCO)</a:t>
            </a:r>
          </a:p>
          <a:p>
            <a:r>
              <a:rPr lang="cs-CZ" sz="3600" b="1" dirty="0" smtClean="0"/>
              <a:t>Vesnické památkové zóny</a:t>
            </a:r>
            <a:r>
              <a:rPr lang="cs-CZ" sz="3600" dirty="0" smtClean="0"/>
              <a:t>: 8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622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Důvody </a:t>
            </a:r>
            <a:r>
              <a:rPr lang="cs-CZ" b="1" dirty="0"/>
              <a:t>existence a cíle 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Vybudovat komunikující destinaci a její </a:t>
            </a:r>
            <a:r>
              <a:rPr lang="cs-CZ" dirty="0" smtClean="0"/>
              <a:t>management</a:t>
            </a:r>
            <a:endParaRPr lang="cs-CZ" dirty="0"/>
          </a:p>
          <a:p>
            <a:pPr lvl="0"/>
            <a:r>
              <a:rPr lang="cs-CZ" dirty="0"/>
              <a:t>Zviditelnit venkovskou oblast </a:t>
            </a:r>
            <a:r>
              <a:rPr lang="cs-CZ" dirty="0" err="1"/>
              <a:t>PodKletí</a:t>
            </a:r>
            <a:r>
              <a:rPr lang="cs-CZ" dirty="0"/>
              <a:t>  jako destinaci pro rodinný cestovní ruch a příměstskou turistiku v krásné přírodě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„</a:t>
            </a:r>
            <a:r>
              <a:rPr lang="cs-CZ" dirty="0"/>
              <a:t>Kleti na dohled</a:t>
            </a:r>
            <a:r>
              <a:rPr lang="cs-CZ" dirty="0" smtClean="0"/>
              <a:t>“</a:t>
            </a:r>
            <a:endParaRPr lang="cs-CZ" dirty="0"/>
          </a:p>
          <a:p>
            <a:pPr lvl="0"/>
            <a:r>
              <a:rPr lang="cs-CZ" dirty="0"/>
              <a:t>Nabídnout autentický jihočeský venkov jako místo pro dovolenou, výlety i </a:t>
            </a:r>
            <a:r>
              <a:rPr lang="cs-CZ" dirty="0" smtClean="0"/>
              <a:t>zážitek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7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Činnost destinační společnosti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Účast na veletrzích</a:t>
            </a:r>
          </a:p>
          <a:p>
            <a:pPr lvl="1"/>
            <a:r>
              <a:rPr lang="cs-CZ" dirty="0" err="1" smtClean="0"/>
              <a:t>RegionTour</a:t>
            </a:r>
            <a:r>
              <a:rPr lang="cs-CZ" dirty="0" smtClean="0"/>
              <a:t> </a:t>
            </a:r>
            <a:r>
              <a:rPr lang="cs-CZ" dirty="0" smtClean="0"/>
              <a:t>Brno</a:t>
            </a:r>
          </a:p>
          <a:p>
            <a:pPr lvl="1"/>
            <a:r>
              <a:rPr lang="cs-CZ" dirty="0" err="1" smtClean="0"/>
              <a:t>Holiday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r>
              <a:rPr lang="cs-CZ" dirty="0" smtClean="0"/>
              <a:t>  </a:t>
            </a:r>
            <a:r>
              <a:rPr lang="cs-CZ" dirty="0" smtClean="0"/>
              <a:t>Praha</a:t>
            </a:r>
          </a:p>
          <a:p>
            <a:pPr lvl="1"/>
            <a:r>
              <a:rPr lang="cs-CZ" dirty="0" err="1" smtClean="0"/>
              <a:t>Travelcon</a:t>
            </a:r>
            <a:r>
              <a:rPr lang="cs-CZ" dirty="0" smtClean="0"/>
              <a:t>, </a:t>
            </a:r>
            <a:r>
              <a:rPr lang="cs-CZ" dirty="0" err="1" smtClean="0"/>
              <a:t>Trafelfest</a:t>
            </a:r>
            <a:r>
              <a:rPr lang="cs-CZ" dirty="0" smtClean="0"/>
              <a:t> České Budějovice</a:t>
            </a:r>
          </a:p>
          <a:p>
            <a:pPr lvl="1"/>
            <a:r>
              <a:rPr lang="cs-CZ" dirty="0" smtClean="0"/>
              <a:t>Propagační materiály na zahraniční veletrhy </a:t>
            </a:r>
            <a:br>
              <a:rPr lang="cs-CZ" dirty="0" smtClean="0"/>
            </a:br>
            <a:r>
              <a:rPr lang="cs-CZ" dirty="0" smtClean="0"/>
              <a:t>– Německo, Rakousko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4137924" cy="55172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60" y="0"/>
            <a:ext cx="5937879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/>
          <a:stretch/>
        </p:blipFill>
        <p:spPr>
          <a:xfrm>
            <a:off x="1342103" y="0"/>
            <a:ext cx="6860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5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Činnost destinační společnosti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 algn="ctr">
              <a:buNone/>
            </a:pPr>
            <a:r>
              <a:rPr lang="cs-CZ" u="sng" dirty="0" smtClean="0"/>
              <a:t>Publikační činnost</a:t>
            </a:r>
            <a:endParaRPr lang="cs-CZ" u="sng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712968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2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Činnost destinační společnosti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424936" cy="4536504"/>
          </a:xfrm>
        </p:spPr>
        <p:txBody>
          <a:bodyPr/>
          <a:lstStyle/>
          <a:p>
            <a:pPr marL="0" indent="0" algn="ctr">
              <a:buNone/>
            </a:pPr>
            <a:r>
              <a:rPr lang="cs-CZ" u="sng" dirty="0" smtClean="0"/>
              <a:t>Projekty</a:t>
            </a:r>
            <a:endParaRPr lang="cs-CZ" u="sng" dirty="0"/>
          </a:p>
          <a:p>
            <a:r>
              <a:rPr lang="cs-CZ" dirty="0"/>
              <a:t>Staročeské dožínky na </a:t>
            </a:r>
            <a:r>
              <a:rPr lang="cs-CZ" dirty="0" smtClean="0"/>
              <a:t>Blatech</a:t>
            </a:r>
          </a:p>
          <a:p>
            <a:r>
              <a:rPr lang="cs-CZ" dirty="0"/>
              <a:t>S průvodcem ven z města kaňonem Vltavy k Dívčímu </a:t>
            </a:r>
            <a:r>
              <a:rPr lang="cs-CZ" dirty="0" smtClean="0"/>
              <a:t>Kameni</a:t>
            </a:r>
          </a:p>
          <a:p>
            <a:r>
              <a:rPr lang="cs-CZ" dirty="0"/>
              <a:t>Provoz destinační společnosti v roce </a:t>
            </a:r>
            <a:r>
              <a:rPr lang="cs-CZ" dirty="0" smtClean="0"/>
              <a:t>2017</a:t>
            </a:r>
          </a:p>
          <a:p>
            <a:r>
              <a:rPr lang="cs-CZ" dirty="0"/>
              <a:t>Zažít autentický jihočeský venkov. Rozvoj řízení destinace a marketingové aktivity TO </a:t>
            </a:r>
            <a:r>
              <a:rPr lang="cs-CZ" dirty="0" err="1"/>
              <a:t>PodKletí</a:t>
            </a:r>
            <a:r>
              <a:rPr lang="cs-CZ" dirty="0"/>
              <a:t> 2017-2018</a:t>
            </a: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70"/>
          <a:stretch>
            <a:fillRect/>
          </a:stretch>
        </p:blipFill>
        <p:spPr bwMode="auto">
          <a:xfrm>
            <a:off x="395536" y="404664"/>
            <a:ext cx="8352928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7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353</Words>
  <Application>Microsoft Office PowerPoint</Application>
  <PresentationFormat>Předvádění na obrazovce (4:3)</PresentationFormat>
  <Paragraphs>119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systému Office</vt:lpstr>
      <vt:lpstr>Turistická oblast PodKletí</vt:lpstr>
      <vt:lpstr>Prezentace aplikace PowerPoint</vt:lpstr>
      <vt:lpstr>Prezentace aplikace PowerPoint</vt:lpstr>
      <vt:lpstr>Destinační společnost  Jihočeský venkov</vt:lpstr>
      <vt:lpstr>TO PodKletí v číslech</vt:lpstr>
      <vt:lpstr>Důvody existence a cíle organizace</vt:lpstr>
      <vt:lpstr>Činnost destinační společnosti </vt:lpstr>
      <vt:lpstr>Činnost destinační společnosti </vt:lpstr>
      <vt:lpstr>Činnost destinační společnosti </vt:lpstr>
      <vt:lpstr>Činnost destinační společnosti </vt:lpstr>
      <vt:lpstr>Činnost destinační společnosti </vt:lpstr>
      <vt:lpstr>Činnost destinační společnosti </vt:lpstr>
      <vt:lpstr>Sociální sítě</vt:lpstr>
      <vt:lpstr>Sociální sítě</vt:lpstr>
      <vt:lpstr>Sociální sítě</vt:lpstr>
      <vt:lpstr>Facebook</vt:lpstr>
      <vt:lpstr>Facebook</vt:lpstr>
      <vt:lpstr>Facebook</vt:lpstr>
      <vt:lpstr>Kampaně na Facebooku</vt:lpstr>
      <vt:lpstr>Instagram</vt:lpstr>
      <vt:lpstr>Další komunikační kanály</vt:lpstr>
      <vt:lpstr>Spolupráce s JCCR</vt:lpstr>
      <vt:lpstr>Turistické cíle</vt:lpstr>
      <vt:lpstr>Akce v Turistické oblasti PodKletí</vt:lpstr>
      <vt:lpstr>Akce v Turistické oblasti PodKletí</vt:lpstr>
      <vt:lpstr>Plány do budoucna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Kortus ml.</dc:creator>
  <cp:lastModifiedBy>Pavel Kortus ml.</cp:lastModifiedBy>
  <cp:revision>143</cp:revision>
  <dcterms:created xsi:type="dcterms:W3CDTF">2018-05-29T14:03:59Z</dcterms:created>
  <dcterms:modified xsi:type="dcterms:W3CDTF">2018-06-05T18:13:08Z</dcterms:modified>
</cp:coreProperties>
</file>