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handoutMasterIdLst>
    <p:handoutMasterId r:id="rId14"/>
  </p:handoutMasterIdLst>
  <p:sldIdLst>
    <p:sldId id="295" r:id="rId2"/>
    <p:sldId id="307" r:id="rId3"/>
    <p:sldId id="304" r:id="rId4"/>
    <p:sldId id="305" r:id="rId5"/>
    <p:sldId id="306" r:id="rId6"/>
    <p:sldId id="308" r:id="rId7"/>
    <p:sldId id="309" r:id="rId8"/>
    <p:sldId id="310" r:id="rId9"/>
    <p:sldId id="311" r:id="rId10"/>
    <p:sldId id="312" r:id="rId11"/>
    <p:sldId id="313" r:id="rId12"/>
    <p:sldId id="279" r:id="rId13"/>
  </p:sldIdLst>
  <p:sldSz cx="9144000" cy="6858000" type="screen4x3"/>
  <p:notesSz cx="6743700" cy="9880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>
          <p15:clr>
            <a:srgbClr val="A4A3A4"/>
          </p15:clr>
        </p15:guide>
        <p15:guide id="2" pos="21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66"/>
    <a:srgbClr val="0033CC"/>
    <a:srgbClr val="0F0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28" autoAdjust="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3269" y="43"/>
      </p:cViewPr>
      <p:guideLst>
        <p:guide orient="horz" pos="3113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41" tIns="45821" rIns="91641" bIns="45821" numCol="1" anchor="t" anchorCtr="0" compatLnSpc="1">
            <a:prstTxWarp prst="textNoShape">
              <a:avLst/>
            </a:prstTxWarp>
          </a:bodyPr>
          <a:lstStyle>
            <a:lvl1pPr defTabSz="915988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1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41" tIns="45821" rIns="91641" bIns="45821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3713"/>
            <a:ext cx="2921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41" tIns="45821" rIns="91641" bIns="45821" numCol="1" anchor="b" anchorCtr="0" compatLnSpc="1">
            <a:prstTxWarp prst="textNoShape">
              <a:avLst/>
            </a:prstTxWarp>
          </a:bodyPr>
          <a:lstStyle>
            <a:lvl1pPr defTabSz="915988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83713"/>
            <a:ext cx="2921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41" tIns="45821" rIns="91641" bIns="45821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smtClean="0"/>
            </a:lvl1pPr>
          </a:lstStyle>
          <a:p>
            <a:pPr>
              <a:defRPr/>
            </a:pPr>
            <a:fld id="{C8430AF6-A8C5-4CE7-88DA-1764AE891C0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4384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CF6601-6DFE-4527-A17A-DD2454962B78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178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54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7830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7328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996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6743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B118F0-85DD-450D-92D2-89B76F83561F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668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47A61-306C-4E53-BB27-1E21E8718DFE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015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838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0A197B-80BD-4F59-8562-8D597C6BC6E5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31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BAFD2-EDEF-43A5-B1FD-3FF2F2D6CD4A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4879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68B0A6-8B2E-49D3-BC43-25CCA472E8FC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1639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821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1E301E-C4C0-42AC-B975-2EAB3879365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3686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057D13-A276-439C-8765-670464C2494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2692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0D6D6-8905-46D2-B732-8F8A4FA26BFB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864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B9C32E83-F156-46F5-BC94-0546981DD0D6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8812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ccr.cz/" TargetMode="External"/><Relationship Id="rId2" Type="http://schemas.openxmlformats.org/officeDocument/2006/relationships/hyperlink" Target="mailto:bruntrup@jccr.cz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jiznicechypohodove.cz/" TargetMode="External"/><Relationship Id="rId4" Type="http://schemas.openxmlformats.org/officeDocument/2006/relationships/hyperlink" Target="http://www.jiznicechy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611188" y="836612"/>
            <a:ext cx="8131175" cy="648171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800" b="0" dirty="0">
                <a:solidFill>
                  <a:srgbClr val="0F086E"/>
                </a:solidFill>
                <a:latin typeface="Trebuchet MS" panose="020B0603020202020204" pitchFamily="34" charset="0"/>
              </a:rPr>
              <a:t>Program spolupráce INTERREG V A, Rakousko – ČR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>
          <a:xfrm>
            <a:off x="725488" y="1772816"/>
            <a:ext cx="7696200" cy="4536504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2300" b="1" dirty="0">
              <a:latin typeface="Trebuchet MS" panose="020B0603020202020204" pitchFamily="34" charset="0"/>
            </a:endParaRP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r>
              <a:rPr lang="cs-CZ" altLang="cs-CZ" sz="4000" b="1" dirty="0">
                <a:latin typeface="Trebuchet MS" panose="020B0603020202020204" pitchFamily="34" charset="0"/>
              </a:rPr>
              <a:t>Projekt:  Památky žijí / </a:t>
            </a:r>
            <a:r>
              <a:rPr lang="cs-CZ" altLang="cs-CZ" sz="4000" b="1" dirty="0" err="1">
                <a:latin typeface="Trebuchet MS" panose="020B0603020202020204" pitchFamily="34" charset="0"/>
              </a:rPr>
              <a:t>Denkmäler</a:t>
            </a:r>
            <a:r>
              <a:rPr lang="cs-CZ" altLang="cs-CZ" sz="4000" b="1" dirty="0">
                <a:latin typeface="Trebuchet MS" panose="020B0603020202020204" pitchFamily="34" charset="0"/>
              </a:rPr>
              <a:t> </a:t>
            </a:r>
            <a:r>
              <a:rPr lang="cs-CZ" altLang="cs-CZ" sz="4000" b="1" dirty="0" err="1">
                <a:latin typeface="Trebuchet MS" panose="020B0603020202020204" pitchFamily="34" charset="0"/>
              </a:rPr>
              <a:t>leben</a:t>
            </a:r>
            <a:endParaRPr lang="cs-CZ" altLang="cs-CZ" sz="4000" b="1" dirty="0">
              <a:latin typeface="Trebuchet MS" panose="020B0603020202020204" pitchFamily="34" charset="0"/>
            </a:endParaRP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r>
              <a:rPr lang="cs-CZ" altLang="cs-CZ" sz="4000" b="1" dirty="0">
                <a:latin typeface="Trebuchet MS" panose="020B0603020202020204" pitchFamily="34" charset="0"/>
              </a:rPr>
              <a:t>ATCZ31</a:t>
            </a: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1400" b="1" dirty="0">
              <a:solidFill>
                <a:srgbClr val="0F086E"/>
              </a:solidFill>
              <a:latin typeface="Times New Roman" pitchFamily="18" charset="0"/>
            </a:endParaRP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1400" b="1" dirty="0">
              <a:solidFill>
                <a:srgbClr val="0F086E"/>
              </a:solidFill>
              <a:latin typeface="Times New Roman" pitchFamily="18" charset="0"/>
            </a:endParaRP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2000" b="1" dirty="0">
              <a:latin typeface="Times New Roman" pitchFamily="18" charset="0"/>
            </a:endParaRP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2000" b="1" dirty="0">
              <a:latin typeface="Times New Roman" pitchFamily="18" charset="0"/>
            </a:endParaRPr>
          </a:p>
          <a:p>
            <a:pPr algn="ctr"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2000" b="1" dirty="0">
              <a:latin typeface="Times New Roman" pitchFamily="18" charset="0"/>
            </a:endParaRPr>
          </a:p>
          <a:p>
            <a:pPr eaLnBrk="1" hangingPunct="1">
              <a:buClr>
                <a:srgbClr val="0F086E"/>
              </a:buClr>
              <a:buSzTx/>
              <a:buFont typeface="Wingdings" pitchFamily="2" charset="2"/>
              <a:buNone/>
            </a:pPr>
            <a:endParaRPr lang="cs-CZ" altLang="cs-CZ" sz="1400" b="1" dirty="0">
              <a:solidFill>
                <a:srgbClr val="0F086E"/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236" y="4941168"/>
            <a:ext cx="6336704" cy="100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Jaké památky budou podpořeny?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Kulturní památky – kraj Vysočina</a:t>
            </a:r>
          </a:p>
          <a:p>
            <a:pPr marL="0" indent="0" eaLnBrk="1" hangingPunct="1">
              <a:buNone/>
              <a:defRPr/>
            </a:pPr>
            <a:endParaRPr lang="cs-CZ" altLang="cs-CZ" sz="2000" dirty="0">
              <a:latin typeface="Times New Roman" pitchFamily="18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331877"/>
              </p:ext>
            </p:extLst>
          </p:nvPr>
        </p:nvGraphicFramePr>
        <p:xfrm>
          <a:off x="1835696" y="2348880"/>
          <a:ext cx="4380906" cy="4038982"/>
        </p:xfrm>
        <a:graphic>
          <a:graphicData uri="http://schemas.openxmlformats.org/drawingml/2006/table">
            <a:tbl>
              <a:tblPr/>
              <a:tblGrid>
                <a:gridCol w="373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Kamenice nad Lipou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14 203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Světlá nad Sázavou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10 000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988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 Polná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5 630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4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 Ledeč nad Sázavou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10 000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6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 Želiv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8 500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7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Žirovnice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9 843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Muzeum Velké Meziříčí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11 292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Žďár nad Sázavou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21 000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Červená Řečice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11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 Roštejn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39 261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12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SH ČMS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5 000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Muzeum Vysočina Třebíč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46 102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14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Muzeum řemesel Mor.Budějovice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5 256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15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CEKUS Chotěboř-Městské muzeum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4 803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16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Muzeum Vysočiny Pelhřimov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8 503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17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 Kámen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18 051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18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Brtnice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zámek, 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19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Dukovany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Muzeum autíček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9 000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21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Police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890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23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Budišov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3 729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24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Horácká galerie v Novém Městě na M.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20 446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522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25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Kanonie premonstrátů v Nové Říši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1 266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707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Jaké památky budou podpořeny?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Kulturní památky – Dolní Rakousko</a:t>
            </a:r>
          </a:p>
          <a:p>
            <a:pPr marL="0" indent="0" eaLnBrk="1" hangingPunct="1">
              <a:buNone/>
              <a:defRPr/>
            </a:pPr>
            <a:endParaRPr lang="cs-CZ" altLang="cs-CZ" sz="2000" dirty="0">
              <a:latin typeface="Times New Roman" pitchFamily="18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554646"/>
              </p:ext>
            </p:extLst>
          </p:nvPr>
        </p:nvGraphicFramePr>
        <p:xfrm>
          <a:off x="1619672" y="2348880"/>
          <a:ext cx="5184577" cy="3744413"/>
        </p:xfrm>
        <a:graphic>
          <a:graphicData uri="http://schemas.openxmlformats.org/drawingml/2006/table">
            <a:tbl>
              <a:tblPr/>
              <a:tblGrid>
                <a:gridCol w="545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8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klášter Altenburg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Artstetten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833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Zogelsdorf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hrad Burgschleinitz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Dobersberg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klášter Geras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Gross-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Siegharts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hrad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Hardegg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Ruegers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vodní hrad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Heidenreichstein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Leiben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Waldreichs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Pöggstall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Raabs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hrad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Rappotenstein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Rosenburg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klášter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Zwettl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zámek </a:t>
                      </a:r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Schiltern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Eggenburg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Waidhofen ad Thaya 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797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Zwettl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</a:t>
                      </a:r>
                    </a:p>
                  </a:txBody>
                  <a:tcPr marL="8761" marR="8761" marT="87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552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4213" y="620713"/>
            <a:ext cx="8229600" cy="1905000"/>
          </a:xfrm>
        </p:spPr>
        <p:txBody>
          <a:bodyPr/>
          <a:lstStyle/>
          <a:p>
            <a:pPr algn="ctr" eaLnBrk="1" hangingPunct="1"/>
            <a:r>
              <a:rPr lang="cs-CZ" altLang="cs-CZ" sz="4000" b="0" dirty="0">
                <a:solidFill>
                  <a:srgbClr val="0F086E"/>
                </a:solidFill>
                <a:latin typeface="Times New Roman" pitchFamily="18" charset="0"/>
              </a:rPr>
              <a:t>        </a:t>
            </a:r>
            <a:r>
              <a:rPr lang="cs-CZ" altLang="cs-CZ" sz="4000" b="0" dirty="0">
                <a:solidFill>
                  <a:srgbClr val="0F086E"/>
                </a:solidFill>
                <a:latin typeface="Trebuchet MS" panose="020B0603020202020204" pitchFamily="34" charset="0"/>
              </a:rPr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9F04F7-A874-4EEC-8DA0-864EC4A8F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595" y="2852936"/>
            <a:ext cx="5826719" cy="2294797"/>
          </a:xfrm>
        </p:spPr>
        <p:txBody>
          <a:bodyPr>
            <a:normAutofit fontScale="25000" lnSpcReduction="20000"/>
          </a:bodyPr>
          <a:lstStyle/>
          <a:p>
            <a:r>
              <a:rPr lang="cs-CZ" sz="5500" b="1" dirty="0">
                <a:solidFill>
                  <a:schemeClr val="tx1"/>
                </a:solidFill>
              </a:rPr>
              <a:t>Alice BRÜNTRUP</a:t>
            </a:r>
            <a:endParaRPr lang="cs-CZ" sz="5500" dirty="0">
              <a:solidFill>
                <a:schemeClr val="tx1"/>
              </a:solidFill>
            </a:endParaRPr>
          </a:p>
          <a:p>
            <a:r>
              <a:rPr lang="cs-CZ" sz="5500" dirty="0">
                <a:solidFill>
                  <a:schemeClr val="tx1"/>
                </a:solidFill>
              </a:rPr>
              <a:t> </a:t>
            </a:r>
          </a:p>
          <a:p>
            <a:r>
              <a:rPr lang="cs-CZ" sz="5500" dirty="0">
                <a:solidFill>
                  <a:schemeClr val="tx1"/>
                </a:solidFill>
              </a:rPr>
              <a:t>Jihočeská centrála cestovního ruchu/</a:t>
            </a:r>
          </a:p>
          <a:p>
            <a:r>
              <a:rPr lang="cs-CZ" sz="5500" dirty="0" err="1">
                <a:solidFill>
                  <a:schemeClr val="tx1"/>
                </a:solidFill>
              </a:rPr>
              <a:t>Südböhmische</a:t>
            </a:r>
            <a:r>
              <a:rPr lang="cs-CZ" sz="5500" dirty="0">
                <a:solidFill>
                  <a:schemeClr val="tx1"/>
                </a:solidFill>
              </a:rPr>
              <a:t> </a:t>
            </a:r>
            <a:r>
              <a:rPr lang="cs-CZ" sz="5500" dirty="0" err="1">
                <a:solidFill>
                  <a:schemeClr val="tx1"/>
                </a:solidFill>
              </a:rPr>
              <a:t>Tourismuszentrale</a:t>
            </a:r>
            <a:r>
              <a:rPr lang="cs-CZ" sz="5500" dirty="0">
                <a:solidFill>
                  <a:schemeClr val="tx1"/>
                </a:solidFill>
              </a:rPr>
              <a:t>/</a:t>
            </a:r>
          </a:p>
          <a:p>
            <a:r>
              <a:rPr lang="cs-CZ" sz="5500" dirty="0" err="1">
                <a:solidFill>
                  <a:schemeClr val="tx1"/>
                </a:solidFill>
              </a:rPr>
              <a:t>Tourism</a:t>
            </a:r>
            <a:r>
              <a:rPr lang="cs-CZ" sz="5500" dirty="0">
                <a:solidFill>
                  <a:schemeClr val="tx1"/>
                </a:solidFill>
              </a:rPr>
              <a:t> </a:t>
            </a:r>
            <a:r>
              <a:rPr lang="cs-CZ" sz="5500" dirty="0" err="1">
                <a:solidFill>
                  <a:schemeClr val="tx1"/>
                </a:solidFill>
              </a:rPr>
              <a:t>Authority</a:t>
            </a:r>
            <a:r>
              <a:rPr lang="cs-CZ" sz="5500" dirty="0">
                <a:solidFill>
                  <a:schemeClr val="tx1"/>
                </a:solidFill>
              </a:rPr>
              <a:t> </a:t>
            </a:r>
            <a:r>
              <a:rPr lang="cs-CZ" sz="5500" dirty="0" err="1">
                <a:solidFill>
                  <a:schemeClr val="tx1"/>
                </a:solidFill>
              </a:rPr>
              <a:t>of</a:t>
            </a:r>
            <a:r>
              <a:rPr lang="cs-CZ" sz="5500" dirty="0">
                <a:solidFill>
                  <a:schemeClr val="tx1"/>
                </a:solidFill>
              </a:rPr>
              <a:t> </a:t>
            </a:r>
            <a:r>
              <a:rPr lang="cs-CZ" sz="5500" dirty="0" err="1">
                <a:solidFill>
                  <a:schemeClr val="tx1"/>
                </a:solidFill>
              </a:rPr>
              <a:t>South</a:t>
            </a:r>
            <a:r>
              <a:rPr lang="cs-CZ" sz="5500" dirty="0">
                <a:solidFill>
                  <a:schemeClr val="tx1"/>
                </a:solidFill>
              </a:rPr>
              <a:t> Bohemia</a:t>
            </a:r>
          </a:p>
          <a:p>
            <a:r>
              <a:rPr lang="cs-CZ" sz="5500" dirty="0">
                <a:solidFill>
                  <a:schemeClr val="tx1"/>
                </a:solidFill>
              </a:rPr>
              <a:t>B. Němcové 12/2</a:t>
            </a:r>
          </a:p>
          <a:p>
            <a:r>
              <a:rPr lang="cs-CZ" sz="5500" dirty="0">
                <a:solidFill>
                  <a:schemeClr val="tx1"/>
                </a:solidFill>
              </a:rPr>
              <a:t>CZ 370 80 České Budějovice</a:t>
            </a:r>
          </a:p>
          <a:p>
            <a:r>
              <a:rPr lang="cs-CZ" sz="5500" dirty="0">
                <a:solidFill>
                  <a:schemeClr val="tx1"/>
                </a:solidFill>
              </a:rPr>
              <a:t>Tel.: +420 387 201 283</a:t>
            </a:r>
          </a:p>
          <a:p>
            <a:r>
              <a:rPr lang="cs-CZ" sz="5500">
                <a:solidFill>
                  <a:schemeClr val="tx1"/>
                </a:solidFill>
              </a:rPr>
              <a:t>GSM</a:t>
            </a:r>
            <a:r>
              <a:rPr lang="cs-CZ" sz="5500" dirty="0">
                <a:solidFill>
                  <a:schemeClr val="tx1"/>
                </a:solidFill>
              </a:rPr>
              <a:t>: +420 601 142 971 </a:t>
            </a:r>
            <a:r>
              <a:rPr lang="cs-CZ" sz="5500" dirty="0">
                <a:solidFill>
                  <a:schemeClr val="bg1"/>
                </a:solidFill>
              </a:rPr>
              <a:t>97171</a:t>
            </a:r>
          </a:p>
          <a:p>
            <a:r>
              <a:rPr lang="cs-CZ" sz="5500" dirty="0">
                <a:solidFill>
                  <a:schemeClr val="tx1"/>
                </a:solidFill>
              </a:rPr>
              <a:t>E-mail: </a:t>
            </a:r>
            <a:r>
              <a:rPr lang="cs-CZ" sz="5500" u="sng" dirty="0">
                <a:solidFill>
                  <a:schemeClr val="tx1"/>
                </a:solidFill>
                <a:hlinkClick r:id="rId2"/>
              </a:rPr>
              <a:t>bruntrup@jccr.cz</a:t>
            </a:r>
            <a:r>
              <a:rPr lang="cs-CZ" sz="5500" dirty="0">
                <a:solidFill>
                  <a:schemeClr val="bg1"/>
                </a:solidFill>
              </a:rPr>
              <a:t>  </a:t>
            </a:r>
          </a:p>
          <a:p>
            <a:r>
              <a:rPr lang="cs-CZ" sz="5500" u="sng" dirty="0">
                <a:solidFill>
                  <a:schemeClr val="bg1"/>
                </a:solidFill>
                <a:hlinkClick r:id="rId3"/>
              </a:rPr>
              <a:t>www.jccr.cz</a:t>
            </a:r>
            <a:endParaRPr lang="cs-CZ" sz="5500" dirty="0">
              <a:solidFill>
                <a:schemeClr val="bg1"/>
              </a:solidFill>
            </a:endParaRPr>
          </a:p>
          <a:p>
            <a:r>
              <a:rPr lang="cs-CZ" sz="5500" u="sng" dirty="0">
                <a:solidFill>
                  <a:schemeClr val="bg1"/>
                </a:solidFill>
                <a:hlinkClick r:id="rId4"/>
              </a:rPr>
              <a:t>www.jiznicechy.cz</a:t>
            </a:r>
            <a:endParaRPr lang="cs-CZ" sz="5500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pic>
        <p:nvPicPr>
          <p:cNvPr id="7" name="obrázek 1" descr="jc_pohodove_logo_rgb">
            <a:hlinkClick r:id="rId5"/>
            <a:extLst>
              <a:ext uri="{FF2B5EF4-FFF2-40B4-BE49-F238E27FC236}">
                <a16:creationId xmlns:a16="http://schemas.microsoft.com/office/drawing/2014/main" id="{CEB7AD2C-28CE-47F0-A65B-A68E148934EE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" r="1347"/>
          <a:stretch/>
        </p:blipFill>
        <p:spPr bwMode="auto">
          <a:xfrm>
            <a:off x="467544" y="3717032"/>
            <a:ext cx="3168352" cy="259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20688"/>
            <a:ext cx="7924800" cy="647725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539552" y="1341438"/>
            <a:ext cx="8352928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Partneři projektu</a:t>
            </a:r>
          </a:p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endParaRPr lang="cs-CZ" altLang="cs-CZ" sz="1400" b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3200" dirty="0">
                <a:latin typeface="Trebuchet MS" panose="020B0603020202020204" pitchFamily="34" charset="0"/>
              </a:rPr>
              <a:t>Jihočeská Silva </a:t>
            </a:r>
            <a:r>
              <a:rPr lang="cs-CZ" altLang="cs-CZ" sz="3200" dirty="0" err="1">
                <a:latin typeface="Trebuchet MS" panose="020B0603020202020204" pitchFamily="34" charset="0"/>
              </a:rPr>
              <a:t>Nortica</a:t>
            </a:r>
            <a:r>
              <a:rPr lang="cs-CZ" altLang="cs-CZ" sz="3200" dirty="0">
                <a:latin typeface="Trebuchet MS" panose="020B0603020202020204" pitchFamily="34" charset="0"/>
              </a:rPr>
              <a:t>, Jindřichův Hradec</a:t>
            </a:r>
            <a:endParaRPr lang="de-AT" altLang="cs-CZ" sz="3200" dirty="0">
              <a:latin typeface="Trebuchet MS" panose="020B0603020202020204" pitchFamily="34" charset="0"/>
            </a:endParaRP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3200" dirty="0">
                <a:latin typeface="Trebuchet MS" panose="020B0603020202020204" pitchFamily="34" charset="0"/>
              </a:rPr>
              <a:t>Jihočeská centrála cestovního ruchu, České Budějovice</a:t>
            </a:r>
            <a:endParaRPr lang="de-AT" altLang="cs-CZ" sz="3200" dirty="0">
              <a:latin typeface="Trebuchet MS" panose="020B0603020202020204" pitchFamily="34" charset="0"/>
            </a:endParaRP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3200" dirty="0">
                <a:latin typeface="Trebuchet MS" panose="020B0603020202020204" pitchFamily="34" charset="0"/>
              </a:rPr>
              <a:t>Národní památkový úřad, pobočka České Budějovice</a:t>
            </a:r>
            <a:endParaRPr lang="de-AT" altLang="cs-CZ" sz="3200" dirty="0">
              <a:latin typeface="Trebuchet MS" panose="020B0603020202020204" pitchFamily="34" charset="0"/>
            </a:endParaRP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3200" dirty="0">
                <a:latin typeface="Trebuchet MS" panose="020B0603020202020204" pitchFamily="34" charset="0"/>
              </a:rPr>
              <a:t>Vysočina </a:t>
            </a:r>
            <a:r>
              <a:rPr lang="cs-CZ" altLang="cs-CZ" sz="3200" dirty="0" err="1">
                <a:latin typeface="Trebuchet MS" panose="020B0603020202020204" pitchFamily="34" charset="0"/>
              </a:rPr>
              <a:t>Tourism</a:t>
            </a:r>
            <a:r>
              <a:rPr lang="cs-CZ" altLang="cs-CZ" sz="3200" dirty="0">
                <a:latin typeface="Trebuchet MS" panose="020B0603020202020204" pitchFamily="34" charset="0"/>
              </a:rPr>
              <a:t>, Jihlava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3200" dirty="0" err="1">
                <a:latin typeface="Trebuchet MS" panose="020B0603020202020204" pitchFamily="34" charset="0"/>
              </a:rPr>
              <a:t>Destination</a:t>
            </a:r>
            <a:r>
              <a:rPr lang="cs-CZ" altLang="cs-CZ" sz="3200" dirty="0">
                <a:latin typeface="Trebuchet MS" panose="020B0603020202020204" pitchFamily="34" charset="0"/>
              </a:rPr>
              <a:t> Waldviertel </a:t>
            </a:r>
            <a:r>
              <a:rPr lang="cs-CZ" altLang="cs-CZ" sz="3200" dirty="0" err="1">
                <a:latin typeface="Trebuchet MS" panose="020B0603020202020204" pitchFamily="34" charset="0"/>
              </a:rPr>
              <a:t>GmbH</a:t>
            </a:r>
            <a:r>
              <a:rPr lang="cs-CZ" altLang="cs-CZ" sz="3200" dirty="0">
                <a:latin typeface="Trebuchet MS" panose="020B0603020202020204" pitchFamily="34" charset="0"/>
              </a:rPr>
              <a:t>, </a:t>
            </a:r>
            <a:r>
              <a:rPr lang="cs-CZ" altLang="cs-CZ" sz="3200" dirty="0" err="1">
                <a:latin typeface="Trebuchet MS" panose="020B0603020202020204" pitchFamily="34" charset="0"/>
              </a:rPr>
              <a:t>Zwettl</a:t>
            </a:r>
            <a:endParaRPr lang="cs-CZ" altLang="cs-CZ" sz="3200" dirty="0">
              <a:latin typeface="Trebuchet MS" panose="020B0603020202020204" pitchFamily="34" charset="0"/>
            </a:endParaRP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3200" dirty="0">
                <a:latin typeface="Trebuchet MS" panose="020B0603020202020204" pitchFamily="34" charset="0"/>
              </a:rPr>
              <a:t>Mühlviertel </a:t>
            </a:r>
            <a:r>
              <a:rPr lang="cs-CZ" altLang="cs-CZ" sz="3200" dirty="0" err="1">
                <a:latin typeface="Trebuchet MS" panose="020B0603020202020204" pitchFamily="34" charset="0"/>
              </a:rPr>
              <a:t>Marken</a:t>
            </a:r>
            <a:r>
              <a:rPr lang="cs-CZ" altLang="cs-CZ" sz="3200" dirty="0">
                <a:latin typeface="Trebuchet MS" panose="020B0603020202020204" pitchFamily="34" charset="0"/>
              </a:rPr>
              <a:t> </a:t>
            </a:r>
            <a:r>
              <a:rPr lang="cs-CZ" altLang="cs-CZ" sz="3200" dirty="0" err="1">
                <a:latin typeface="Trebuchet MS" panose="020B0603020202020204" pitchFamily="34" charset="0"/>
              </a:rPr>
              <a:t>GmbH</a:t>
            </a:r>
            <a:r>
              <a:rPr lang="cs-CZ" altLang="cs-CZ" sz="3200" dirty="0">
                <a:latin typeface="Trebuchet MS" panose="020B0603020202020204" pitchFamily="34" charset="0"/>
              </a:rPr>
              <a:t>, </a:t>
            </a:r>
            <a:r>
              <a:rPr lang="cs-CZ" altLang="cs-CZ" sz="3200" dirty="0" err="1">
                <a:latin typeface="Trebuchet MS" panose="020B0603020202020204" pitchFamily="34" charset="0"/>
              </a:rPr>
              <a:t>Linz</a:t>
            </a:r>
            <a:endParaRPr lang="cs-CZ" altLang="cs-CZ" sz="4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77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92696"/>
            <a:ext cx="7924800" cy="575717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7777163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Cíle projektu</a:t>
            </a:r>
          </a:p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endParaRPr lang="cs-CZ" altLang="cs-CZ" sz="1300" b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800" dirty="0">
                <a:latin typeface="Trebuchet MS" panose="020B0603020202020204" pitchFamily="34" charset="0"/>
              </a:rPr>
              <a:t>Zlepšení přístupu ke kulturnímu dědictví ve společném regionu JC-VY-DR-HR – internetová aplikace, mediální kampaň, mapa, brožura, internet, informační systém na zámku Třeboň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800" dirty="0">
                <a:latin typeface="Trebuchet MS" panose="020B0603020202020204" pitchFamily="34" charset="0"/>
              </a:rPr>
              <a:t>Zvýšení návštěvnosti hradů, zámků, klášterů a měst s hradbami – záměr až o 5% do roku 2025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800" dirty="0">
                <a:latin typeface="Trebuchet MS" panose="020B0603020202020204" pitchFamily="34" charset="0"/>
              </a:rPr>
              <a:t>Prodloužení doby pobytu turistů v regionu, zvýšení počtu přenocování </a:t>
            </a:r>
            <a:r>
              <a:rPr lang="cs-CZ" altLang="cs-CZ" sz="3500" dirty="0">
                <a:latin typeface="Trebuchet MS" panose="020B0603020202020204" pitchFamily="34" charset="0"/>
              </a:rPr>
              <a:t>– </a:t>
            </a:r>
            <a:r>
              <a:rPr lang="cs-CZ" altLang="cs-CZ" sz="3000" dirty="0">
                <a:latin typeface="Trebuchet MS" panose="020B0603020202020204" pitchFamily="34" charset="0"/>
              </a:rPr>
              <a:t>plnění indikátoru programu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altLang="cs-CZ" sz="3000" b="1" dirty="0">
                <a:latin typeface="Trebuchet MS" panose="020B0603020202020204" pitchFamily="34" charset="0"/>
              </a:rPr>
              <a:t>Realizace projektu </a:t>
            </a:r>
            <a:r>
              <a:rPr lang="cs-CZ" altLang="cs-CZ" sz="3000" dirty="0">
                <a:latin typeface="Trebuchet MS" panose="020B0603020202020204" pitchFamily="34" charset="0"/>
              </a:rPr>
              <a:t>v letech 2017-2019, tj. 3 roky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</a:t>
            </a:r>
            <a:r>
              <a:rPr lang="cs-CZ" altLang="cs-CZ" sz="2800" dirty="0">
                <a:solidFill>
                  <a:srgbClr val="0F086E"/>
                </a:solidFill>
                <a:latin typeface="Times New Roman" pitchFamily="18" charset="0"/>
              </a:rPr>
              <a:t>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imes New Roman" pitchFamily="18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imes New Roman" pitchFamily="18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imes New Roman" pitchFamily="18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imes New Roman" pitchFamily="18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7777163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Hlavní aktivity projektu</a:t>
            </a:r>
          </a:p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endParaRPr lang="cs-CZ" altLang="cs-CZ" sz="1400" b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>
              <a:defRPr/>
            </a:pPr>
            <a:r>
              <a:rPr lang="cs-CZ" altLang="cs-CZ" sz="2800" dirty="0">
                <a:latin typeface="Times New Roman" pitchFamily="18" charset="0"/>
              </a:rPr>
              <a:t>Úvodní studie – průzkum, analýza návštěvnosti a produktů, návrh nových produktů</a:t>
            </a:r>
          </a:p>
          <a:p>
            <a:pPr eaLnBrk="1" hangingPunct="1">
              <a:defRPr/>
            </a:pPr>
            <a:r>
              <a:rPr lang="cs-CZ" altLang="cs-CZ" sz="2800" dirty="0">
                <a:latin typeface="Times New Roman" pitchFamily="18" charset="0"/>
              </a:rPr>
              <a:t>Podklady pro Google </a:t>
            </a:r>
            <a:r>
              <a:rPr lang="cs-CZ" altLang="cs-CZ" sz="2800" dirty="0" err="1">
                <a:latin typeface="Times New Roman" pitchFamily="18" charset="0"/>
              </a:rPr>
              <a:t>Maps</a:t>
            </a:r>
            <a:r>
              <a:rPr lang="cs-CZ" altLang="cs-CZ" sz="2800" dirty="0">
                <a:latin typeface="Times New Roman" pitchFamily="18" charset="0"/>
              </a:rPr>
              <a:t> do mobilů a </a:t>
            </a:r>
            <a:r>
              <a:rPr lang="cs-CZ" altLang="cs-CZ" sz="2800" dirty="0" err="1">
                <a:latin typeface="Times New Roman" pitchFamily="18" charset="0"/>
              </a:rPr>
              <a:t>tabletů</a:t>
            </a:r>
            <a:r>
              <a:rPr lang="cs-CZ" altLang="cs-CZ" sz="2800" dirty="0">
                <a:latin typeface="Times New Roman" pitchFamily="18" charset="0"/>
              </a:rPr>
              <a:t> k orientaci návštěvníků v terénu</a:t>
            </a:r>
          </a:p>
          <a:p>
            <a:pPr eaLnBrk="1" hangingPunct="1">
              <a:defRPr/>
            </a:pPr>
            <a:r>
              <a:rPr lang="cs-CZ" altLang="cs-CZ" sz="2800" dirty="0">
                <a:latin typeface="Times New Roman" pitchFamily="18" charset="0"/>
              </a:rPr>
              <a:t>Mediální a reklamní kampaň na podporu návštěvnosti památek – internet, </a:t>
            </a:r>
            <a:r>
              <a:rPr lang="cs-CZ" altLang="cs-CZ" sz="2800" dirty="0" err="1">
                <a:latin typeface="Times New Roman" pitchFamily="18" charset="0"/>
              </a:rPr>
              <a:t>radio</a:t>
            </a:r>
            <a:r>
              <a:rPr lang="cs-CZ" altLang="cs-CZ" sz="2800" dirty="0">
                <a:latin typeface="Times New Roman" pitchFamily="18" charset="0"/>
              </a:rPr>
              <a:t>, video, billboardy, mapa, brožura, propagační tiskoviny</a:t>
            </a:r>
          </a:p>
          <a:p>
            <a:pPr eaLnBrk="1" hangingPunct="1">
              <a:defRPr/>
            </a:pPr>
            <a:r>
              <a:rPr lang="cs-CZ" altLang="cs-CZ" sz="2800" dirty="0">
                <a:latin typeface="Times New Roman" pitchFamily="18" charset="0"/>
              </a:rPr>
              <a:t>Kulturní akce v památkových objektech – koncerty, slavnosti, festivaly, divadlo, výstavy</a:t>
            </a:r>
          </a:p>
          <a:p>
            <a:pPr eaLnBrk="1" hangingPunct="1">
              <a:defRPr/>
            </a:pPr>
            <a:r>
              <a:rPr lang="cs-CZ" altLang="cs-CZ" sz="2800" dirty="0">
                <a:latin typeface="Times New Roman" pitchFamily="18" charset="0"/>
              </a:rPr>
              <a:t>Informační a navigační systém na zámku Třeboň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+mn-lt"/>
              </a:rPr>
              <a:t>Projekt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+mn-lt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+mn-lt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+mn-lt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+mn-lt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Publicita </a:t>
            </a:r>
          </a:p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endParaRPr lang="cs-CZ" altLang="cs-CZ" sz="1400" b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627867"/>
              </p:ext>
            </p:extLst>
          </p:nvPr>
        </p:nvGraphicFramePr>
        <p:xfrm>
          <a:off x="971600" y="2060848"/>
          <a:ext cx="6336704" cy="4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3" imgW="8020012" imgH="5667018" progId="AcroExch.Document.DC">
                  <p:embed/>
                </p:oleObj>
              </mc:Choice>
              <mc:Fallback>
                <p:oleObj name="Acrobat Document" r:id="rId3" imgW="8020012" imgH="566701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2060848"/>
                        <a:ext cx="6336704" cy="4477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 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Jaké památky budou podpořeny?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Památky typu hrad, zámek, klášter, město s hradbami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Národní kulturní památky – návštěvnost do 70 tis. osob/rok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Kulturní památky – návštěvnost do 35 tis. osob/rok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altLang="cs-CZ" sz="2000" b="1" dirty="0">
                <a:latin typeface="Trebuchet MS" panose="020B0603020202020204" pitchFamily="34" charset="0"/>
              </a:rPr>
              <a:t>Památkové objekty </a:t>
            </a:r>
            <a:r>
              <a:rPr lang="cs-CZ" altLang="cs-CZ" sz="2000" dirty="0">
                <a:latin typeface="Trebuchet MS" panose="020B0603020202020204" pitchFamily="34" charset="0"/>
              </a:rPr>
              <a:t>byly obeslány dotazníkem, byly vybrány: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Památky jižní Čechy – 28 objektů, z toho 8 města s hradbami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Památky Vysočina – 25 objektů, z toho 2 města s hradbami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Památky NPÚ – 13 objektů (bez </a:t>
            </a:r>
            <a:r>
              <a:rPr lang="cs-CZ" altLang="cs-CZ" sz="2000" dirty="0" err="1">
                <a:latin typeface="Trebuchet MS" panose="020B0603020202020204" pitchFamily="34" charset="0"/>
              </a:rPr>
              <a:t>Č.Krumlov</a:t>
            </a:r>
            <a:r>
              <a:rPr lang="cs-CZ" altLang="cs-CZ" sz="2000" dirty="0">
                <a:latin typeface="Trebuchet MS" panose="020B0603020202020204" pitchFamily="34" charset="0"/>
              </a:rPr>
              <a:t>, Hluboká, </a:t>
            </a:r>
            <a:r>
              <a:rPr lang="cs-CZ" altLang="cs-CZ" sz="2000" dirty="0" err="1">
                <a:latin typeface="Trebuchet MS" panose="020B0603020202020204" pitchFamily="34" charset="0"/>
              </a:rPr>
              <a:t>Č.Lhota</a:t>
            </a:r>
            <a:r>
              <a:rPr lang="cs-CZ" altLang="cs-CZ" sz="2000" dirty="0">
                <a:latin typeface="Trebuchet MS" panose="020B0603020202020204" pitchFamily="34" charset="0"/>
              </a:rPr>
              <a:t>, Telč)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Památky Dolní Rakousko – 21 (+ 4 Horní Rakousko)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altLang="cs-CZ" sz="2000" b="1" dirty="0">
                <a:latin typeface="Trebuchet MS" panose="020B0603020202020204" pitchFamily="34" charset="0"/>
              </a:rPr>
              <a:t>Kulturní akce </a:t>
            </a:r>
            <a:r>
              <a:rPr lang="cs-CZ" altLang="cs-CZ" sz="2000" dirty="0">
                <a:latin typeface="Trebuchet MS" panose="020B0603020202020204" pitchFamily="34" charset="0"/>
              </a:rPr>
              <a:t>– ročně podpořit 10-15 akcí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000" dirty="0" err="1">
                <a:latin typeface="Trebuchet MS" panose="020B0603020202020204" pitchFamily="34" charset="0"/>
              </a:rPr>
              <a:t>Radiospoty</a:t>
            </a:r>
            <a:r>
              <a:rPr lang="cs-CZ" altLang="cs-CZ" sz="2000" dirty="0">
                <a:latin typeface="Trebuchet MS" panose="020B0603020202020204" pitchFamily="34" charset="0"/>
              </a:rPr>
              <a:t> v radiích Faktor a Frekvence 1</a:t>
            </a:r>
          </a:p>
        </p:txBody>
      </p:sp>
    </p:spTree>
    <p:extLst>
      <p:ext uri="{BB962C8B-B14F-4D97-AF65-F5344CB8AC3E}">
        <p14:creationId xmlns:p14="http://schemas.microsoft.com/office/powerpoint/2010/main" val="538481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</a:t>
            </a:r>
            <a:r>
              <a:rPr lang="cs-CZ" altLang="cs-CZ" sz="2800" dirty="0">
                <a:solidFill>
                  <a:srgbClr val="0F086E"/>
                </a:solidFill>
                <a:latin typeface="Times New Roman" pitchFamily="18" charset="0"/>
              </a:rPr>
              <a:t> 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Jaké památky budou podpořeny?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Národní kulturní památky – návštěvnost do 70 tis. osob/rok</a:t>
            </a:r>
          </a:p>
          <a:p>
            <a:pPr marL="0" indent="0" eaLnBrk="1" hangingPunct="1">
              <a:buNone/>
              <a:defRPr/>
            </a:pPr>
            <a:endParaRPr lang="cs-CZ" altLang="cs-CZ" sz="2000" dirty="0">
              <a:latin typeface="Times New Roman" pitchFamily="18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821314"/>
              </p:ext>
            </p:extLst>
          </p:nvPr>
        </p:nvGraphicFramePr>
        <p:xfrm>
          <a:off x="1187624" y="2492896"/>
          <a:ext cx="5530161" cy="3157873"/>
        </p:xfrm>
        <a:graphic>
          <a:graphicData uri="http://schemas.openxmlformats.org/drawingml/2006/table">
            <a:tbl>
              <a:tblPr/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9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8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17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cs-CZ" sz="1000" b="1" i="0" u="none" strike="noStrike">
                          <a:solidFill>
                            <a:srgbClr val="0070C0"/>
                          </a:solidFill>
                          <a:effectLst/>
                          <a:latin typeface="MS Sans Serif"/>
                        </a:rPr>
                        <a:t>Název objektu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cs-CZ" sz="1000" b="1" i="0" u="none" strike="noStrike">
                          <a:solidFill>
                            <a:srgbClr val="0070C0"/>
                          </a:solidFill>
                          <a:effectLst/>
                          <a:latin typeface="MS Sans Serif"/>
                        </a:rPr>
                        <a:t>Kategorie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cs-CZ" sz="1000" b="1" i="0" u="none" strike="noStrike">
                          <a:solidFill>
                            <a:srgbClr val="0070C0"/>
                          </a:solidFill>
                          <a:effectLst/>
                          <a:latin typeface="MS Sans Serif"/>
                        </a:rPr>
                        <a:t>Návštěvnost v roce 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Jindřichův Hradec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 a 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60 268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Kratochvíle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38 231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Landštejn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49 742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Nové Hrady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23 373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Rožmberk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61 613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Třeboň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45 478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Zvíkov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37 313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Zlatá Koruna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27 047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Vimperk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10 526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Lipnice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25 665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Jaroměřice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33 736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Náměšť nad Oslavou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16 843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545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Dačice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13 862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536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</a:t>
            </a:r>
            <a:r>
              <a:rPr lang="cs-CZ" altLang="cs-CZ" sz="2800" dirty="0">
                <a:solidFill>
                  <a:srgbClr val="0F086E"/>
                </a:solidFill>
                <a:latin typeface="Times New Roman" pitchFamily="18" charset="0"/>
              </a:rPr>
              <a:t> 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Jaké památky budou podpořeny?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Kulturní památky – Jihočeský kraj</a:t>
            </a:r>
          </a:p>
          <a:p>
            <a:pPr marL="0" indent="0" eaLnBrk="1" hangingPunct="1">
              <a:buNone/>
              <a:defRPr/>
            </a:pPr>
            <a:endParaRPr lang="cs-CZ" altLang="cs-CZ" sz="2000" dirty="0">
              <a:latin typeface="Times New Roman" pitchFamily="18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35374"/>
              </p:ext>
            </p:extLst>
          </p:nvPr>
        </p:nvGraphicFramePr>
        <p:xfrm>
          <a:off x="1619672" y="2492896"/>
          <a:ext cx="5184576" cy="3962166"/>
        </p:xfrm>
        <a:graphic>
          <a:graphicData uri="http://schemas.openxmlformats.org/drawingml/2006/table">
            <a:tbl>
              <a:tblPr/>
              <a:tblGrid>
                <a:gridCol w="405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7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Český Rudolec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4 000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Tvrz Žumberk u Nových Hradů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16 179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3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 Borovany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3 659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6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Mitrowicz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, Koloděje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n.Luž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.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5 000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Kláštery Český Krumlov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40 508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Městská knihovna Soběslav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hrad, město s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hradb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21 163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10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Městské muzeum Týn n. Vlt.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5 698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5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11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Strakonický hrad+Muzeum středního Pootaví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hrad, 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3 503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15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Barokní zámek Měšice, Tábor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700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16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Dub u Prachatic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400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9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17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Minoritský klášter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J.Hradec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11 832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18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Bechyňská brána a věž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Kotnov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, Tábor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hrad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14 377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5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19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Muzeum fotografie a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mod.obraz.médií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J.Hradec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12 854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22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Bechyně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9 724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23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Milevský klášter bratří premostrátů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2 820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24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Zámeček Vysoký Hrádek, JE Temelín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32 091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25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 Klokoty , Tábor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klášter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7 500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26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Tvrz a zámek v Dobrši, Stachy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850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27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Lnáře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údaj doplní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44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28</a:t>
                      </a:r>
                    </a:p>
                  </a:txBody>
                  <a:tcPr marL="7465" marR="7465" marT="746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 Blatná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zámek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23 315</a:t>
                      </a:r>
                    </a:p>
                  </a:txBody>
                  <a:tcPr marL="7465" marR="7465" marT="74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620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819150"/>
            <a:ext cx="7924800" cy="44926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Projekt</a:t>
            </a:r>
            <a:r>
              <a:rPr lang="cs-CZ" altLang="cs-CZ" sz="2800" dirty="0">
                <a:solidFill>
                  <a:srgbClr val="0F086E"/>
                </a:solidFill>
                <a:latin typeface="Times New Roman" pitchFamily="18" charset="0"/>
              </a:rPr>
              <a:t> 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Památky žijí /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Denkmäler</a:t>
            </a:r>
            <a:r>
              <a:rPr lang="cs-CZ" altLang="cs-CZ" sz="2800" dirty="0">
                <a:solidFill>
                  <a:srgbClr val="0F086E"/>
                </a:solidFill>
                <a:latin typeface="Trebuchet MS" panose="020B0603020202020204" pitchFamily="34" charset="0"/>
              </a:rPr>
              <a:t> </a:t>
            </a:r>
            <a:r>
              <a:rPr lang="cs-CZ" altLang="cs-CZ" sz="2800" dirty="0" err="1">
                <a:solidFill>
                  <a:srgbClr val="0F086E"/>
                </a:solidFill>
                <a:latin typeface="Trebuchet MS" panose="020B0603020202020204" pitchFamily="34" charset="0"/>
              </a:rPr>
              <a:t>leben</a:t>
            </a:r>
            <a:endParaRPr lang="cs-CZ" altLang="cs-CZ" sz="2800" dirty="0">
              <a:solidFill>
                <a:srgbClr val="0F086E"/>
              </a:solidFill>
              <a:latin typeface="Trebuchet MS" panose="020B0603020202020204" pitchFamily="34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341438"/>
            <a:ext cx="8064500" cy="5183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381000" indent="-381000" eaLnBrk="1" hangingPunct="1">
              <a:buClr>
                <a:srgbClr val="0F086E"/>
              </a:buClr>
              <a:buSzTx/>
              <a:buFont typeface="Wingdings" pitchFamily="2" charset="2"/>
              <a:buNone/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Jaké památky budou podpořeny?</a:t>
            </a:r>
          </a:p>
          <a:p>
            <a:pPr marL="381000" indent="-381000" eaLnBrk="1" hangingPunct="1">
              <a:buFont typeface="Wingdings" pitchFamily="2" charset="2"/>
              <a:buChar char="Ø"/>
              <a:defRPr/>
            </a:pPr>
            <a:r>
              <a:rPr lang="cs-CZ" altLang="cs-CZ" sz="2000" dirty="0">
                <a:latin typeface="Trebuchet MS" panose="020B0603020202020204" pitchFamily="34" charset="0"/>
              </a:rPr>
              <a:t>Kulturní památky – města s hradbami</a:t>
            </a:r>
          </a:p>
          <a:p>
            <a:pPr marL="0" indent="0" eaLnBrk="1" hangingPunct="1">
              <a:buNone/>
              <a:defRPr/>
            </a:pPr>
            <a:endParaRPr lang="cs-CZ" altLang="cs-CZ" sz="2000" dirty="0">
              <a:latin typeface="Times New Roman" pitchFamily="18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29305"/>
              </p:ext>
            </p:extLst>
          </p:nvPr>
        </p:nvGraphicFramePr>
        <p:xfrm>
          <a:off x="1187624" y="2636912"/>
          <a:ext cx="5832649" cy="2952330"/>
        </p:xfrm>
        <a:graphic>
          <a:graphicData uri="http://schemas.openxmlformats.org/drawingml/2006/table">
            <a:tbl>
              <a:tblPr/>
              <a:tblGrid>
                <a:gridCol w="49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7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3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Písek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38 093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České Budějovice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1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Nová Bystřice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hradb.+zámek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Nové Hrady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Prachatické muzeum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12 197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Tábor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76 594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Městská pam.rezervace Slavonice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23 977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Bechyně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Vodňany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Telč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nesleduje 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4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Jihlava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město s hradbami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MS Sans Serif"/>
                        </a:rPr>
                        <a:t>16 693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19320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2771</TotalTime>
  <Words>1053</Words>
  <Application>Microsoft Office PowerPoint</Application>
  <PresentationFormat>Předvádění na obrazovce (4:3)</PresentationFormat>
  <Paragraphs>409</Paragraphs>
  <Slides>12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1" baseType="lpstr">
      <vt:lpstr>Arial</vt:lpstr>
      <vt:lpstr>Calibri</vt:lpstr>
      <vt:lpstr>MS Sans Serif</vt:lpstr>
      <vt:lpstr>Times New Roman</vt:lpstr>
      <vt:lpstr>Trebuchet MS</vt:lpstr>
      <vt:lpstr>Wingdings</vt:lpstr>
      <vt:lpstr>Wingdings 3</vt:lpstr>
      <vt:lpstr>Fazeta</vt:lpstr>
      <vt:lpstr>Acrobat Document</vt:lpstr>
      <vt:lpstr>Program spolupráce INTERREG V A, Rakousko – ČR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Projekt Památky žijí / Denkmäler leben</vt:lpstr>
      <vt:lpstr>        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Setkání starostů nad finanční problematikou komunální sféry</dc:title>
  <dc:creator>Jan Král</dc:creator>
  <cp:lastModifiedBy>Alice Brüntrup</cp:lastModifiedBy>
  <cp:revision>82</cp:revision>
  <dcterms:created xsi:type="dcterms:W3CDTF">2006-11-06T13:44:01Z</dcterms:created>
  <dcterms:modified xsi:type="dcterms:W3CDTF">2018-03-27T13:08:22Z</dcterms:modified>
</cp:coreProperties>
</file>